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Lst>
  <p:sldSz cx="18288000" cy="10287000"/>
  <p:notesSz cx="6858000" cy="9144000"/>
  <p:embeddedFontLst>
    <p:embeddedFont>
      <p:font typeface="Arimo" charset="1" panose="020B0604020202020204"/>
      <p:regular r:id="rId6"/>
      <p:bold r:id="rId7"/>
      <p:italic r:id="rId8"/>
      <p:boldItalic r:id="rId9"/>
    </p:embeddedFont>
    <p:embeddedFont>
      <p:font typeface="Abril Fatface" charset="1" panose="02000503000000020003"/>
      <p:regular r:id="rId10"/>
      <p:italic r:id="rId11"/>
    </p:embeddedFont>
    <p:embeddedFont>
      <p:font typeface="Gidole" charset="1" panose="02000503000000000000"/>
      <p:regular r:id="rId12"/>
    </p:embeddedFont>
    <p:embeddedFont>
      <p:font typeface="League Spartan" charset="1" panose="000008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13" Target="../media/image13.pn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5400000">
            <a:off x="-6053" y="6053"/>
            <a:ext cx="7565692" cy="7553587"/>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grpSp>
        <p:nvGrpSpPr>
          <p:cNvPr name="Group 4" id="4"/>
          <p:cNvGrpSpPr/>
          <p:nvPr/>
        </p:nvGrpSpPr>
        <p:grpSpPr>
          <a:xfrm rot="0">
            <a:off x="-2642538" y="0"/>
            <a:ext cx="5443189" cy="4713801"/>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AutoShape 6" id="6"/>
          <p:cNvSpPr/>
          <p:nvPr/>
        </p:nvSpPr>
        <p:spPr>
          <a:xfrm rot="0">
            <a:off x="-2642538" y="1211424"/>
            <a:ext cx="13130342" cy="56192"/>
          </a:xfrm>
          <a:prstGeom prst="rect">
            <a:avLst/>
          </a:prstGeom>
          <a:solidFill>
            <a:srgbClr val="000000"/>
          </a:solidFill>
        </p:spPr>
      </p:sp>
      <p:sp>
        <p:nvSpPr>
          <p:cNvPr name="TextBox 7" id="7"/>
          <p:cNvSpPr txBox="true"/>
          <p:nvPr/>
        </p:nvSpPr>
        <p:spPr>
          <a:xfrm rot="0">
            <a:off x="3716308" y="5229225"/>
            <a:ext cx="13542992" cy="4197350"/>
          </a:xfrm>
          <a:prstGeom prst="rect">
            <a:avLst/>
          </a:prstGeom>
        </p:spPr>
        <p:txBody>
          <a:bodyPr anchor="t" rtlCol="false" tIns="0" lIns="0" bIns="0" rIns="0">
            <a:spAutoFit/>
          </a:bodyPr>
          <a:lstStyle/>
          <a:p>
            <a:pPr algn="r">
              <a:lnSpc>
                <a:spcPts val="10900"/>
              </a:lnSpc>
            </a:pPr>
            <a:r>
              <a:rPr lang="en-US" b="true" sz="10000" i="false" spc="600">
                <a:solidFill>
                  <a:srgbClr val="000000"/>
                </a:solidFill>
                <a:latin typeface="League Spartan"/>
              </a:rPr>
              <a:t>STRUCTURING A JAVASCRIPT PROJECT</a:t>
            </a:r>
          </a:p>
        </p:txBody>
      </p:sp>
      <p:sp>
        <p:nvSpPr>
          <p:cNvPr name="TextBox 8" id="8"/>
          <p:cNvSpPr txBox="true"/>
          <p:nvPr/>
        </p:nvSpPr>
        <p:spPr>
          <a:xfrm rot="0">
            <a:off x="10846901" y="978535"/>
            <a:ext cx="6412399" cy="474345"/>
          </a:xfrm>
          <a:prstGeom prst="rect">
            <a:avLst/>
          </a:prstGeom>
        </p:spPr>
        <p:txBody>
          <a:bodyPr anchor="t" rtlCol="false" tIns="0" lIns="0" bIns="0" rIns="0">
            <a:spAutoFit/>
          </a:bodyPr>
          <a:lstStyle/>
          <a:p>
            <a:pPr algn="r">
              <a:lnSpc>
                <a:spcPts val="3640"/>
              </a:lnSpc>
            </a:pPr>
            <a:r>
              <a:rPr lang="en-US" b="false" sz="2800" i="false" spc="196">
                <a:solidFill>
                  <a:srgbClr val="000000"/>
                </a:solidFill>
                <a:latin typeface="Gidole"/>
              </a:rPr>
              <a:t>Andrew Miracle</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5400000">
            <a:off x="10728361" y="2727361"/>
            <a:ext cx="7565692" cy="7553587"/>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grpSp>
        <p:nvGrpSpPr>
          <p:cNvPr name="Group 4" id="4"/>
          <p:cNvGrpSpPr/>
          <p:nvPr/>
        </p:nvGrpSpPr>
        <p:grpSpPr>
          <a:xfrm rot="-10800000">
            <a:off x="15566406" y="5573199"/>
            <a:ext cx="5443189" cy="4713801"/>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AutoShape 6" id="6"/>
          <p:cNvSpPr/>
          <p:nvPr/>
        </p:nvSpPr>
        <p:spPr>
          <a:xfrm rot="0">
            <a:off x="11407643" y="1389056"/>
            <a:ext cx="9466400" cy="56192"/>
          </a:xfrm>
          <a:prstGeom prst="rect">
            <a:avLst/>
          </a:prstGeom>
          <a:solidFill>
            <a:srgbClr val="000000"/>
          </a:solidFill>
        </p:spPr>
      </p:sp>
      <p:sp>
        <p:nvSpPr>
          <p:cNvPr name="TextBox 7" id="7"/>
          <p:cNvSpPr txBox="true"/>
          <p:nvPr/>
        </p:nvSpPr>
        <p:spPr>
          <a:xfrm rot="-5400000">
            <a:off x="-428810" y="7008310"/>
            <a:ext cx="3650350" cy="849630"/>
          </a:xfrm>
          <a:prstGeom prst="rect">
            <a:avLst/>
          </a:prstGeom>
        </p:spPr>
        <p:txBody>
          <a:bodyPr anchor="t" rtlCol="false" tIns="0" lIns="0" bIns="0" rIns="0">
            <a:spAutoFit/>
          </a:bodyPr>
          <a:lstStyle/>
          <a:p>
            <a:pPr>
              <a:lnSpc>
                <a:spcPts val="3359"/>
              </a:lnSpc>
            </a:pPr>
            <a:r>
              <a:rPr lang="en-US" b="false" sz="2400" i="false" spc="192">
                <a:solidFill>
                  <a:srgbClr val="000000"/>
                </a:solidFill>
                <a:latin typeface="Gidole"/>
              </a:rPr>
              <a:t>Structuring a Javascript Project</a:t>
            </a:r>
          </a:p>
        </p:txBody>
      </p:sp>
      <p:sp>
        <p:nvSpPr>
          <p:cNvPr name="TextBox 8" id="8"/>
          <p:cNvSpPr txBox="true"/>
          <p:nvPr/>
        </p:nvSpPr>
        <p:spPr>
          <a:xfrm rot="0">
            <a:off x="2396404" y="1439527"/>
            <a:ext cx="18613190" cy="7848700"/>
          </a:xfrm>
          <a:prstGeom prst="rect">
            <a:avLst/>
          </a:prstGeom>
        </p:spPr>
        <p:txBody>
          <a:bodyPr anchor="t" rtlCol="false" tIns="0" lIns="0" bIns="0" rIns="0">
            <a:spAutoFit/>
          </a:bodyPr>
          <a:lstStyle/>
          <a:p>
            <a:pPr>
              <a:lnSpc>
                <a:spcPts val="6228"/>
              </a:lnSpc>
            </a:pPr>
            <a:r>
              <a:rPr lang="en-US" b="false" sz="3600" i="false" spc="36">
                <a:solidFill>
                  <a:srgbClr val="000000"/>
                </a:solidFill>
                <a:latin typeface="League Spartan"/>
              </a:rPr>
              <a:t>Package Manager</a:t>
            </a:r>
          </a:p>
          <a:p>
            <a:pPr>
              <a:lnSpc>
                <a:spcPts val="6228"/>
              </a:lnSpc>
            </a:pPr>
            <a:r>
              <a:rPr lang="en-US" b="false" sz="3600" i="false" spc="36">
                <a:solidFill>
                  <a:srgbClr val="000000"/>
                </a:solidFill>
                <a:latin typeface="League Spartan"/>
              </a:rPr>
              <a:t>Application Architecture – (SPA, Universal or Isomorphic)</a:t>
            </a:r>
          </a:p>
          <a:p>
            <a:pPr>
              <a:lnSpc>
                <a:spcPts val="6228"/>
              </a:lnSpc>
            </a:pPr>
            <a:r>
              <a:rPr lang="en-US" b="false" sz="3600" i="false" spc="36">
                <a:solidFill>
                  <a:srgbClr val="000000"/>
                </a:solidFill>
                <a:latin typeface="League Spartan"/>
              </a:rPr>
              <a:t>Folder structure</a:t>
            </a:r>
          </a:p>
          <a:p>
            <a:pPr>
              <a:lnSpc>
                <a:spcPts val="6228"/>
              </a:lnSpc>
            </a:pPr>
            <a:r>
              <a:rPr lang="en-US" b="false" sz="3600" i="false" spc="36">
                <a:solidFill>
                  <a:srgbClr val="000000"/>
                </a:solidFill>
                <a:latin typeface="League Spartan"/>
              </a:rPr>
              <a:t>Code Paradigms - DRY - SOLID</a:t>
            </a:r>
          </a:p>
          <a:p>
            <a:pPr>
              <a:lnSpc>
                <a:spcPts val="6228"/>
              </a:lnSpc>
            </a:pPr>
            <a:r>
              <a:rPr lang="en-US" b="false" sz="3600" i="false" spc="36">
                <a:solidFill>
                  <a:srgbClr val="000000"/>
                </a:solidFill>
                <a:latin typeface="League Spartan"/>
              </a:rPr>
              <a:t>Target Devices - Mobile, Web, IOT</a:t>
            </a:r>
          </a:p>
          <a:p>
            <a:pPr>
              <a:lnSpc>
                <a:spcPts val="6228"/>
              </a:lnSpc>
            </a:pPr>
            <a:r>
              <a:rPr lang="en-US" b="false" sz="3600" i="false" spc="36">
                <a:solidFill>
                  <a:srgbClr val="000000"/>
                </a:solidFill>
                <a:latin typeface="League Spartan"/>
              </a:rPr>
              <a:t>Frontend Frameworks</a:t>
            </a:r>
          </a:p>
          <a:p>
            <a:pPr>
              <a:lnSpc>
                <a:spcPts val="6228"/>
              </a:lnSpc>
            </a:pPr>
            <a:r>
              <a:rPr lang="en-US" b="false" sz="3600" i="false" spc="36">
                <a:solidFill>
                  <a:srgbClr val="000000"/>
                </a:solidFill>
                <a:latin typeface="League Spartan"/>
              </a:rPr>
              <a:t>API Framework </a:t>
            </a:r>
          </a:p>
          <a:p>
            <a:pPr>
              <a:lnSpc>
                <a:spcPts val="6228"/>
              </a:lnSpc>
            </a:pPr>
            <a:r>
              <a:rPr lang="en-US" b="false" sz="3600" i="false" spc="36">
                <a:solidFill>
                  <a:srgbClr val="000000"/>
                </a:solidFill>
                <a:latin typeface="League Spartan"/>
              </a:rPr>
              <a:t>Bundlers, Builds &amp; Task Runners </a:t>
            </a:r>
          </a:p>
          <a:p>
            <a:pPr>
              <a:lnSpc>
                <a:spcPts val="6228"/>
              </a:lnSpc>
            </a:pPr>
            <a:r>
              <a:rPr lang="en-US" b="false" sz="3600" i="false" spc="36">
                <a:solidFill>
                  <a:srgbClr val="000000"/>
                </a:solidFill>
                <a:latin typeface="League Spartan"/>
              </a:rPr>
              <a:t>CSS &amp; CSSinJS </a:t>
            </a:r>
          </a:p>
          <a:p>
            <a:pPr>
              <a:lnSpc>
                <a:spcPts val="6228"/>
              </a:lnSpc>
            </a:pPr>
            <a:r>
              <a:rPr lang="en-US" b="false" sz="3600" i="false" spc="36">
                <a:solidFill>
                  <a:srgbClr val="000000"/>
                </a:solidFill>
                <a:latin typeface="League Spartan"/>
              </a:rPr>
              <a:t>CI /Deployment</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05974" y="852639"/>
            <a:ext cx="14666547" cy="1143000"/>
          </a:xfrm>
          <a:prstGeom prst="rect">
            <a:avLst/>
          </a:prstGeom>
        </p:spPr>
        <p:txBody>
          <a:bodyPr anchor="t" rtlCol="false" tIns="0" lIns="0" bIns="0" rIns="0">
            <a:spAutoFit/>
          </a:bodyPr>
          <a:lstStyle/>
          <a:p>
            <a:pPr algn="ctr">
              <a:lnSpc>
                <a:spcPts val="9000"/>
              </a:lnSpc>
            </a:pPr>
            <a:r>
              <a:rPr lang="en-US" b="true" sz="7500" i="false" spc="375">
                <a:solidFill>
                  <a:srgbClr val="000000"/>
                </a:solidFill>
                <a:latin typeface="League Spartan"/>
              </a:rPr>
              <a:t>HARD TRUTH</a:t>
            </a:r>
          </a:p>
        </p:txBody>
      </p:sp>
      <p:sp>
        <p:nvSpPr>
          <p:cNvPr name="AutoShape 3" id="3"/>
          <p:cNvSpPr/>
          <p:nvPr/>
        </p:nvSpPr>
        <p:spPr>
          <a:xfrm rot="0">
            <a:off x="-126851" y="7327839"/>
            <a:ext cx="18541702" cy="2959161"/>
          </a:xfrm>
          <a:prstGeom prst="rect">
            <a:avLst/>
          </a:prstGeom>
          <a:solidFill>
            <a:srgbClr val="000000">
              <a:alpha val="19607"/>
            </a:srgbClr>
          </a:solidFill>
        </p:spPr>
      </p:sp>
      <p:sp>
        <p:nvSpPr>
          <p:cNvPr name="TextBox 4" id="4"/>
          <p:cNvSpPr txBox="true"/>
          <p:nvPr/>
        </p:nvSpPr>
        <p:spPr>
          <a:xfrm rot="0">
            <a:off x="1517943" y="8480646"/>
            <a:ext cx="15741357" cy="1149731"/>
          </a:xfrm>
          <a:prstGeom prst="rect">
            <a:avLst/>
          </a:prstGeom>
        </p:spPr>
        <p:txBody>
          <a:bodyPr anchor="t" rtlCol="false" tIns="0" lIns="0" bIns="0" rIns="0">
            <a:spAutoFit/>
          </a:bodyPr>
          <a:lstStyle/>
          <a:p>
            <a:pPr algn="r">
              <a:lnSpc>
                <a:spcPts val="4522"/>
              </a:lnSpc>
            </a:pPr>
            <a:r>
              <a:rPr lang="en-US" b="false" sz="3400" i="false" spc="340">
                <a:solidFill>
                  <a:srgbClr val="000000"/>
                </a:solidFill>
                <a:latin typeface="Gidole"/>
              </a:rPr>
              <a:t>IT DOESNT REALLY MATTER HOW YOU DO YOUR JOB, AS LONG AS YOU GET SHIT DONE</a:t>
            </a:r>
          </a:p>
        </p:txBody>
      </p:sp>
      <p:grpSp>
        <p:nvGrpSpPr>
          <p:cNvPr name="Group 5" id="5"/>
          <p:cNvGrpSpPr/>
          <p:nvPr/>
        </p:nvGrpSpPr>
        <p:grpSpPr>
          <a:xfrm rot="-5400000">
            <a:off x="10897466" y="-231800"/>
            <a:ext cx="7565692" cy="7553587"/>
            <a:chOff x="0" y="0"/>
            <a:chExt cx="6350000" cy="6339840"/>
          </a:xfrm>
        </p:grpSpPr>
        <p:sp>
          <p:nvSpPr>
            <p:cNvPr name="Freeform 6" id="6"/>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grpSp>
        <p:nvGrpSpPr>
          <p:cNvPr name="Group 7" id="7"/>
          <p:cNvGrpSpPr/>
          <p:nvPr/>
        </p:nvGrpSpPr>
        <p:grpSpPr>
          <a:xfrm rot="-10800000">
            <a:off x="15695247" y="2544300"/>
            <a:ext cx="5523717" cy="4783539"/>
            <a:chOff x="0" y="0"/>
            <a:chExt cx="6350000" cy="5499100"/>
          </a:xfrm>
        </p:grpSpPr>
        <p:sp>
          <p:nvSpPr>
            <p:cNvPr name="Freeform 8" id="8"/>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FFDE59"/>
            </a:solidFill>
          </p:spPr>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5400000">
            <a:off x="10728361" y="2727361"/>
            <a:ext cx="7565692" cy="7553587"/>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grpSp>
        <p:nvGrpSpPr>
          <p:cNvPr name="Group 4" id="4"/>
          <p:cNvGrpSpPr/>
          <p:nvPr/>
        </p:nvGrpSpPr>
        <p:grpSpPr>
          <a:xfrm rot="-10800000">
            <a:off x="15566406" y="5573199"/>
            <a:ext cx="5443189" cy="4713801"/>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TextBox 6" id="6"/>
          <p:cNvSpPr txBox="true"/>
          <p:nvPr/>
        </p:nvSpPr>
        <p:spPr>
          <a:xfrm rot="0">
            <a:off x="2083899" y="4696556"/>
            <a:ext cx="14304506" cy="1268606"/>
          </a:xfrm>
          <a:prstGeom prst="rect">
            <a:avLst/>
          </a:prstGeom>
        </p:spPr>
        <p:txBody>
          <a:bodyPr anchor="t" rtlCol="false" tIns="0" lIns="0" bIns="0" rIns="0">
            <a:spAutoFit/>
          </a:bodyPr>
          <a:lstStyle/>
          <a:p>
            <a:pPr>
              <a:lnSpc>
                <a:spcPts val="9914"/>
              </a:lnSpc>
            </a:pPr>
            <a:r>
              <a:rPr lang="en-US" b="true" sz="8261" i="false" spc="413">
                <a:solidFill>
                  <a:srgbClr val="000000"/>
                </a:solidFill>
                <a:latin typeface="League Spartan"/>
              </a:rPr>
              <a:t>TARGET DEVICES</a:t>
            </a:r>
          </a:p>
        </p:txBody>
      </p:sp>
      <p:sp>
        <p:nvSpPr>
          <p:cNvPr name="AutoShape 7" id="7"/>
          <p:cNvSpPr/>
          <p:nvPr/>
        </p:nvSpPr>
        <p:spPr>
          <a:xfrm rot="0">
            <a:off x="11407643" y="2143604"/>
            <a:ext cx="9466400" cy="56192"/>
          </a:xfrm>
          <a:prstGeom prst="rect">
            <a:avLst/>
          </a:prstGeom>
          <a:solidFill>
            <a:srgbClr val="000000"/>
          </a:solidFill>
        </p:spPr>
      </p:sp>
      <p:sp>
        <p:nvSpPr>
          <p:cNvPr name="TextBox 8" id="8"/>
          <p:cNvSpPr txBox="true"/>
          <p:nvPr/>
        </p:nvSpPr>
        <p:spPr>
          <a:xfrm rot="-5400000">
            <a:off x="-428810" y="7008310"/>
            <a:ext cx="3650350" cy="849630"/>
          </a:xfrm>
          <a:prstGeom prst="rect">
            <a:avLst/>
          </a:prstGeom>
        </p:spPr>
        <p:txBody>
          <a:bodyPr anchor="t" rtlCol="false" tIns="0" lIns="0" bIns="0" rIns="0">
            <a:spAutoFit/>
          </a:bodyPr>
          <a:lstStyle/>
          <a:p>
            <a:pPr>
              <a:lnSpc>
                <a:spcPts val="3359"/>
              </a:lnSpc>
            </a:pPr>
            <a:r>
              <a:rPr lang="en-US" b="false" sz="2400" i="false" spc="192">
                <a:solidFill>
                  <a:srgbClr val="000000"/>
                </a:solidFill>
                <a:latin typeface="Gidole"/>
              </a:rPr>
              <a:t>Structuring a Javascript Project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sp>
        <p:nvSpPr>
          <p:cNvPr name="AutoShape 2" id="2"/>
          <p:cNvSpPr/>
          <p:nvPr/>
        </p:nvSpPr>
        <p:spPr>
          <a:xfrm rot="0">
            <a:off x="-180448" y="6818316"/>
            <a:ext cx="18648896" cy="3917423"/>
          </a:xfrm>
          <a:prstGeom prst="rect">
            <a:avLst/>
          </a:prstGeom>
          <a:solidFill>
            <a:srgbClr val="FFDE59"/>
          </a:solidFill>
        </p:spPr>
      </p:sp>
      <p:sp>
        <p:nvSpPr>
          <p:cNvPr name="AutoShape 3" id="3"/>
          <p:cNvSpPr/>
          <p:nvPr/>
        </p:nvSpPr>
        <p:spPr>
          <a:xfrm rot="0">
            <a:off x="1028700" y="6818316"/>
            <a:ext cx="16230600" cy="3917423"/>
          </a:xfrm>
          <a:prstGeom prst="rect">
            <a:avLst/>
          </a:prstGeom>
          <a:solidFill>
            <a:srgbClr val="000000"/>
          </a:solidFill>
        </p:spPr>
      </p:sp>
      <p:grpSp>
        <p:nvGrpSpPr>
          <p:cNvPr name="Group 4" id="4"/>
          <p:cNvGrpSpPr/>
          <p:nvPr/>
        </p:nvGrpSpPr>
        <p:grpSpPr>
          <a:xfrm rot="0">
            <a:off x="1028700" y="1703532"/>
            <a:ext cx="18081449" cy="990600"/>
            <a:chOff x="0" y="0"/>
            <a:chExt cx="24108598" cy="1320800"/>
          </a:xfrm>
        </p:grpSpPr>
        <p:sp>
          <p:nvSpPr>
            <p:cNvPr name="TextBox 5" id="5"/>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Mobile</a:t>
              </a:r>
            </a:p>
          </p:txBody>
        </p:sp>
        <p:sp>
          <p:nvSpPr>
            <p:cNvPr name="AutoShape 6" id="6"/>
            <p:cNvSpPr/>
            <p:nvPr/>
          </p:nvSpPr>
          <p:spPr>
            <a:xfrm rot="0">
              <a:off x="15432514" y="622939"/>
              <a:ext cx="8676084" cy="74923"/>
            </a:xfrm>
            <a:prstGeom prst="rect">
              <a:avLst/>
            </a:prstGeom>
            <a:solidFill>
              <a:srgbClr val="000000"/>
            </a:solidFill>
          </p:spPr>
        </p:sp>
      </p:grpSp>
      <p:grpSp>
        <p:nvGrpSpPr>
          <p:cNvPr name="Group 7" id="7"/>
          <p:cNvGrpSpPr/>
          <p:nvPr/>
        </p:nvGrpSpPr>
        <p:grpSpPr>
          <a:xfrm rot="0">
            <a:off x="1741226" y="7300483"/>
            <a:ext cx="3002115" cy="2274401"/>
            <a:chOff x="0" y="0"/>
            <a:chExt cx="4002820" cy="3032535"/>
          </a:xfrm>
        </p:grpSpPr>
        <p:sp>
          <p:nvSpPr>
            <p:cNvPr name="TextBox 8" id="8"/>
            <p:cNvSpPr txBox="true"/>
            <p:nvPr/>
          </p:nvSpPr>
          <p:spPr>
            <a:xfrm rot="0">
              <a:off x="0" y="-57150"/>
              <a:ext cx="4002820" cy="151392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REACT NATIVE</a:t>
              </a:r>
            </a:p>
          </p:txBody>
        </p:sp>
        <p:sp>
          <p:nvSpPr>
            <p:cNvPr name="TextBox 9" id="9"/>
            <p:cNvSpPr txBox="true"/>
            <p:nvPr/>
          </p:nvSpPr>
          <p:spPr>
            <a:xfrm rot="0">
              <a:off x="0" y="1803810"/>
              <a:ext cx="4002820" cy="1228725"/>
            </a:xfrm>
            <a:prstGeom prst="rect">
              <a:avLst/>
            </a:prstGeom>
          </p:spPr>
          <p:txBody>
            <a:bodyPr anchor="t" rtlCol="false" tIns="0" lIns="0" bIns="0" rIns="0">
              <a:spAutoFit/>
            </a:bodyPr>
            <a:lstStyle/>
            <a:p>
              <a:pPr>
                <a:lnSpc>
                  <a:spcPts val="3749"/>
                </a:lnSpc>
              </a:pPr>
              <a:r>
                <a:rPr lang="en-US" b="false" sz="1800" i="false" spc="18">
                  <a:solidFill>
                    <a:srgbClr val="F2F0F4"/>
                  </a:solidFill>
                  <a:latin typeface="Gidole"/>
                </a:rPr>
                <a:t>https://facebook.github.io/react-native/</a:t>
              </a:r>
            </a:p>
          </p:txBody>
        </p:sp>
      </p:grpSp>
      <p:grpSp>
        <p:nvGrpSpPr>
          <p:cNvPr name="Group 10" id="10"/>
          <p:cNvGrpSpPr/>
          <p:nvPr/>
        </p:nvGrpSpPr>
        <p:grpSpPr>
          <a:xfrm rot="0">
            <a:off x="5541562" y="7300483"/>
            <a:ext cx="3002115" cy="2274401"/>
            <a:chOff x="0" y="0"/>
            <a:chExt cx="4002820" cy="3032535"/>
          </a:xfrm>
        </p:grpSpPr>
        <p:sp>
          <p:nvSpPr>
            <p:cNvPr name="TextBox 11" id="11"/>
            <p:cNvSpPr txBox="true"/>
            <p:nvPr/>
          </p:nvSpPr>
          <p:spPr>
            <a:xfrm rot="0">
              <a:off x="0" y="-57150"/>
              <a:ext cx="4002820" cy="1513925"/>
            </a:xfrm>
            <a:prstGeom prst="rect">
              <a:avLst/>
            </a:prstGeom>
          </p:spPr>
          <p:txBody>
            <a:bodyPr anchor="t" rtlCol="false" tIns="0" lIns="0" bIns="0" rIns="0">
              <a:spAutoFit/>
            </a:bodyPr>
            <a:lstStyle/>
            <a:p>
              <a:pPr>
                <a:lnSpc>
                  <a:spcPts val="4521"/>
                </a:lnSpc>
              </a:pPr>
              <a:r>
                <a:rPr lang="en-US" b="false" sz="3400" i="false" spc="340">
                  <a:solidFill>
                    <a:srgbClr val="F2F0F4"/>
                  </a:solidFill>
                  <a:latin typeface="Gidole"/>
                </a:rPr>
                <a:t>NATIVE</a:t>
              </a:r>
            </a:p>
            <a:p>
              <a:pPr>
                <a:lnSpc>
                  <a:spcPts val="4522"/>
                </a:lnSpc>
              </a:pPr>
              <a:r>
                <a:rPr lang="en-US" b="false" sz="3400" i="false" spc="340">
                  <a:solidFill>
                    <a:srgbClr val="F2F0F4"/>
                  </a:solidFill>
                  <a:latin typeface="Gidole"/>
                </a:rPr>
                <a:t>SCRIPT</a:t>
              </a:r>
            </a:p>
          </p:txBody>
        </p:sp>
        <p:sp>
          <p:nvSpPr>
            <p:cNvPr name="TextBox 12" id="12"/>
            <p:cNvSpPr txBox="true"/>
            <p:nvPr/>
          </p:nvSpPr>
          <p:spPr>
            <a:xfrm rot="0">
              <a:off x="0" y="1803810"/>
              <a:ext cx="4002820" cy="1228725"/>
            </a:xfrm>
            <a:prstGeom prst="rect">
              <a:avLst/>
            </a:prstGeom>
          </p:spPr>
          <p:txBody>
            <a:bodyPr anchor="t" rtlCol="false" tIns="0" lIns="0" bIns="0" rIns="0">
              <a:spAutoFit/>
            </a:bodyPr>
            <a:lstStyle/>
            <a:p>
              <a:pPr>
                <a:lnSpc>
                  <a:spcPts val="3750"/>
                </a:lnSpc>
              </a:pPr>
              <a:r>
                <a:rPr lang="en-US" b="false" sz="2500" i="false" spc="25">
                  <a:solidFill>
                    <a:srgbClr val="F2F0F4"/>
                  </a:solidFill>
                  <a:latin typeface="Gidole"/>
                </a:rPr>
                <a:t>https://www.nativescript.org/</a:t>
              </a:r>
            </a:p>
          </p:txBody>
        </p:sp>
      </p:grpSp>
      <p:grpSp>
        <p:nvGrpSpPr>
          <p:cNvPr name="Group 13" id="13"/>
          <p:cNvGrpSpPr/>
          <p:nvPr/>
        </p:nvGrpSpPr>
        <p:grpSpPr>
          <a:xfrm rot="0">
            <a:off x="9341898" y="7300483"/>
            <a:ext cx="3002115" cy="2274401"/>
            <a:chOff x="0" y="0"/>
            <a:chExt cx="4002820" cy="3032535"/>
          </a:xfrm>
        </p:grpSpPr>
        <p:sp>
          <p:nvSpPr>
            <p:cNvPr name="TextBox 14" id="14"/>
            <p:cNvSpPr txBox="true"/>
            <p:nvPr/>
          </p:nvSpPr>
          <p:spPr>
            <a:xfrm rot="0">
              <a:off x="0" y="-57150"/>
              <a:ext cx="4002820" cy="1513925"/>
            </a:xfrm>
            <a:prstGeom prst="rect">
              <a:avLst/>
            </a:prstGeom>
          </p:spPr>
          <p:txBody>
            <a:bodyPr anchor="t" rtlCol="false" tIns="0" lIns="0" bIns="0" rIns="0">
              <a:spAutoFit/>
            </a:bodyPr>
            <a:lstStyle/>
            <a:p>
              <a:pPr>
                <a:lnSpc>
                  <a:spcPts val="4521"/>
                </a:lnSpc>
              </a:pPr>
              <a:r>
                <a:rPr lang="en-US" b="false" sz="3400" i="false" spc="340">
                  <a:solidFill>
                    <a:srgbClr val="F2F0F4"/>
                  </a:solidFill>
                  <a:latin typeface="Gidole"/>
                </a:rPr>
                <a:t>IONIC/</a:t>
              </a:r>
            </a:p>
            <a:p>
              <a:pPr>
                <a:lnSpc>
                  <a:spcPts val="4522"/>
                </a:lnSpc>
              </a:pPr>
              <a:r>
                <a:rPr lang="en-US" b="false" sz="3400" i="false" spc="340">
                  <a:solidFill>
                    <a:srgbClr val="F2F0F4"/>
                  </a:solidFill>
                  <a:latin typeface="Gidole"/>
                </a:rPr>
                <a:t>PHONEGAP</a:t>
              </a:r>
            </a:p>
          </p:txBody>
        </p:sp>
        <p:sp>
          <p:nvSpPr>
            <p:cNvPr name="TextBox 15" id="15"/>
            <p:cNvSpPr txBox="true"/>
            <p:nvPr/>
          </p:nvSpPr>
          <p:spPr>
            <a:xfrm rot="0">
              <a:off x="0" y="1803810"/>
              <a:ext cx="4002820" cy="1228725"/>
            </a:xfrm>
            <a:prstGeom prst="rect">
              <a:avLst/>
            </a:prstGeom>
          </p:spPr>
          <p:txBody>
            <a:bodyPr anchor="t" rtlCol="false" tIns="0" lIns="0" bIns="0" rIns="0">
              <a:spAutoFit/>
            </a:bodyPr>
            <a:lstStyle/>
            <a:p>
              <a:pPr>
                <a:lnSpc>
                  <a:spcPts val="3750"/>
                </a:lnSpc>
              </a:pPr>
              <a:r>
                <a:rPr lang="en-US" b="false" sz="2500" i="false" spc="25">
                  <a:solidFill>
                    <a:srgbClr val="F2F0F4"/>
                  </a:solidFill>
                  <a:latin typeface="Gidole"/>
                </a:rPr>
                <a:t>https://ionicframework.com/</a:t>
              </a:r>
            </a:p>
          </p:txBody>
        </p:sp>
      </p:grpSp>
      <p:grpSp>
        <p:nvGrpSpPr>
          <p:cNvPr name="Group 16" id="16"/>
          <p:cNvGrpSpPr/>
          <p:nvPr/>
        </p:nvGrpSpPr>
        <p:grpSpPr>
          <a:xfrm rot="0">
            <a:off x="13142234" y="7287751"/>
            <a:ext cx="3002115" cy="1798151"/>
            <a:chOff x="0" y="0"/>
            <a:chExt cx="4002820" cy="2397535"/>
          </a:xfrm>
        </p:grpSpPr>
        <p:sp>
          <p:nvSpPr>
            <p:cNvPr name="TextBox 17" id="17"/>
            <p:cNvSpPr txBox="true"/>
            <p:nvPr/>
          </p:nvSpPr>
          <p:spPr>
            <a:xfrm rot="0">
              <a:off x="0" y="-57150"/>
              <a:ext cx="4002820" cy="1513925"/>
            </a:xfrm>
            <a:prstGeom prst="rect">
              <a:avLst/>
            </a:prstGeom>
          </p:spPr>
          <p:txBody>
            <a:bodyPr anchor="t" rtlCol="false" tIns="0" lIns="0" bIns="0" rIns="0">
              <a:spAutoFit/>
            </a:bodyPr>
            <a:lstStyle/>
            <a:p>
              <a:pPr>
                <a:lnSpc>
                  <a:spcPts val="4521"/>
                </a:lnSpc>
              </a:pPr>
              <a:r>
                <a:rPr lang="en-US" b="false" sz="3400" i="false" spc="340">
                  <a:solidFill>
                    <a:srgbClr val="F2F0F4"/>
                  </a:solidFill>
                  <a:latin typeface="Gidole"/>
                </a:rPr>
                <a:t>METEOR/</a:t>
              </a:r>
            </a:p>
            <a:p>
              <a:pPr>
                <a:lnSpc>
                  <a:spcPts val="4522"/>
                </a:lnSpc>
              </a:pPr>
              <a:r>
                <a:rPr lang="en-US" b="false" sz="3400" i="false" spc="340">
                  <a:solidFill>
                    <a:srgbClr val="F2F0F4"/>
                  </a:solidFill>
                  <a:latin typeface="Gidole"/>
                </a:rPr>
                <a:t>CORDOVA</a:t>
              </a:r>
            </a:p>
          </p:txBody>
        </p:sp>
        <p:sp>
          <p:nvSpPr>
            <p:cNvPr name="TextBox 18" id="18"/>
            <p:cNvSpPr txBox="true"/>
            <p:nvPr/>
          </p:nvSpPr>
          <p:spPr>
            <a:xfrm rot="0">
              <a:off x="0" y="1803810"/>
              <a:ext cx="4002820" cy="593725"/>
            </a:xfrm>
            <a:prstGeom prst="rect">
              <a:avLst/>
            </a:prstGeom>
          </p:spPr>
          <p:txBody>
            <a:bodyPr anchor="t" rtlCol="false" tIns="0" lIns="0" bIns="0" rIns="0">
              <a:spAutoFit/>
            </a:bodyPr>
            <a:lstStyle/>
            <a:p>
              <a:pPr>
                <a:lnSpc>
                  <a:spcPts val="3750"/>
                </a:lnSpc>
              </a:pPr>
              <a:r>
                <a:rPr lang="en-US" b="false" sz="2500" i="false" spc="25">
                  <a:solidFill>
                    <a:srgbClr val="F2F0F4"/>
                  </a:solidFill>
                  <a:latin typeface="Gidole"/>
                </a:rPr>
                <a:t>https://meteor.com</a:t>
              </a:r>
            </a:p>
          </p:txBody>
        </p:sp>
      </p:grpSp>
      <p:pic>
        <p:nvPicPr>
          <p:cNvPr name="Picture 19" id="19"/>
          <p:cNvPicPr>
            <a:picLocks noChangeAspect="true"/>
          </p:cNvPicPr>
          <p:nvPr/>
        </p:nvPicPr>
        <p:blipFill>
          <a:blip r:embed="rId2"/>
          <a:srcRect l="0" t="0" r="0" b="0"/>
          <a:stretch>
            <a:fillRect/>
          </a:stretch>
        </p:blipFill>
        <p:spPr>
          <a:xfrm flipH="false" flipV="false" rot="0">
            <a:off x="1229911" y="4146495"/>
            <a:ext cx="2671111" cy="2470777"/>
          </a:xfrm>
          <a:prstGeom prst="rect">
            <a:avLst/>
          </a:prstGeom>
        </p:spPr>
      </p:pic>
      <p:pic>
        <p:nvPicPr>
          <p:cNvPr name="Picture 20" id="20"/>
          <p:cNvPicPr>
            <a:picLocks noChangeAspect="true"/>
          </p:cNvPicPr>
          <p:nvPr/>
        </p:nvPicPr>
        <p:blipFill>
          <a:blip r:embed="rId3"/>
          <a:srcRect l="0" t="0" r="0" b="0"/>
          <a:stretch>
            <a:fillRect/>
          </a:stretch>
        </p:blipFill>
        <p:spPr>
          <a:xfrm flipH="false" flipV="false" rot="0">
            <a:off x="5129806" y="4146495"/>
            <a:ext cx="2439984" cy="2439984"/>
          </a:xfrm>
          <a:prstGeom prst="rect">
            <a:avLst/>
          </a:prstGeom>
        </p:spPr>
      </p:pic>
      <p:pic>
        <p:nvPicPr>
          <p:cNvPr name="Picture 21" id="21"/>
          <p:cNvPicPr>
            <a:picLocks noChangeAspect="true"/>
          </p:cNvPicPr>
          <p:nvPr/>
        </p:nvPicPr>
        <p:blipFill>
          <a:blip r:embed="rId4"/>
          <a:srcRect l="0" t="0" r="0" b="0"/>
          <a:stretch>
            <a:fillRect/>
          </a:stretch>
        </p:blipFill>
        <p:spPr>
          <a:xfrm flipH="false" flipV="false" rot="0">
            <a:off x="9144000" y="4222796"/>
            <a:ext cx="2394476" cy="2394476"/>
          </a:xfrm>
          <a:prstGeom prst="rect">
            <a:avLst/>
          </a:prstGeom>
        </p:spPr>
      </p:pic>
      <p:sp>
        <p:nvSpPr>
          <p:cNvPr name="AutoShape 22" id="22"/>
          <p:cNvSpPr/>
          <p:nvPr/>
        </p:nvSpPr>
        <p:spPr>
          <a:xfrm rot="0">
            <a:off x="12270186" y="4574916"/>
            <a:ext cx="4989114" cy="2011563"/>
          </a:xfrm>
          <a:prstGeom prst="rect">
            <a:avLst/>
          </a:prstGeom>
          <a:solidFill>
            <a:srgbClr val="CB3837"/>
          </a:solidFill>
        </p:spPr>
      </p:sp>
      <p:pic>
        <p:nvPicPr>
          <p:cNvPr name="Picture 23" id="23"/>
          <p:cNvPicPr>
            <a:picLocks noChangeAspect="true"/>
          </p:cNvPicPr>
          <p:nvPr/>
        </p:nvPicPr>
        <p:blipFill>
          <a:blip r:embed="rId5"/>
          <a:srcRect l="0" t="0" r="0" b="0"/>
          <a:stretch>
            <a:fillRect/>
          </a:stretch>
        </p:blipFill>
        <p:spPr>
          <a:xfrm flipH="false" flipV="false" rot="0">
            <a:off x="12545225" y="4877892"/>
            <a:ext cx="4497774" cy="1084285"/>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sp>
        <p:nvSpPr>
          <p:cNvPr name="AutoShape 2" id="2"/>
          <p:cNvSpPr/>
          <p:nvPr/>
        </p:nvSpPr>
        <p:spPr>
          <a:xfrm rot="0">
            <a:off x="-180448" y="6818316"/>
            <a:ext cx="18648896" cy="3917423"/>
          </a:xfrm>
          <a:prstGeom prst="rect">
            <a:avLst/>
          </a:prstGeom>
          <a:solidFill>
            <a:srgbClr val="FFDE59"/>
          </a:solidFill>
        </p:spPr>
      </p:sp>
      <p:sp>
        <p:nvSpPr>
          <p:cNvPr name="AutoShape 3" id="3"/>
          <p:cNvSpPr/>
          <p:nvPr/>
        </p:nvSpPr>
        <p:spPr>
          <a:xfrm rot="0">
            <a:off x="1028700" y="4127117"/>
            <a:ext cx="16230600" cy="6608622"/>
          </a:xfrm>
          <a:prstGeom prst="rect">
            <a:avLst/>
          </a:prstGeom>
          <a:solidFill>
            <a:srgbClr val="000000"/>
          </a:solidFill>
        </p:spPr>
      </p:sp>
      <p:grpSp>
        <p:nvGrpSpPr>
          <p:cNvPr name="Group 4" id="4"/>
          <p:cNvGrpSpPr/>
          <p:nvPr/>
        </p:nvGrpSpPr>
        <p:grpSpPr>
          <a:xfrm rot="0">
            <a:off x="1028700" y="1703532"/>
            <a:ext cx="18081449" cy="990600"/>
            <a:chOff x="0" y="0"/>
            <a:chExt cx="24108598" cy="1320800"/>
          </a:xfrm>
        </p:grpSpPr>
        <p:sp>
          <p:nvSpPr>
            <p:cNvPr name="TextBox 5" id="5"/>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IOT</a:t>
              </a:r>
            </a:p>
          </p:txBody>
        </p:sp>
        <p:sp>
          <p:nvSpPr>
            <p:cNvPr name="AutoShape 6" id="6"/>
            <p:cNvSpPr/>
            <p:nvPr/>
          </p:nvSpPr>
          <p:spPr>
            <a:xfrm rot="0">
              <a:off x="15432514" y="622939"/>
              <a:ext cx="8676084" cy="74923"/>
            </a:xfrm>
            <a:prstGeom prst="rect">
              <a:avLst/>
            </a:prstGeom>
            <a:solidFill>
              <a:srgbClr val="000000"/>
            </a:solidFill>
          </p:spPr>
        </p:sp>
      </p:grpSp>
      <p:grpSp>
        <p:nvGrpSpPr>
          <p:cNvPr name="Group 7" id="7"/>
          <p:cNvGrpSpPr/>
          <p:nvPr/>
        </p:nvGrpSpPr>
        <p:grpSpPr>
          <a:xfrm rot="0">
            <a:off x="1741226" y="7300483"/>
            <a:ext cx="3002115" cy="1223794"/>
            <a:chOff x="0" y="0"/>
            <a:chExt cx="4002820" cy="1631725"/>
          </a:xfrm>
        </p:grpSpPr>
        <p:sp>
          <p:nvSpPr>
            <p:cNvPr name="TextBox 8" id="8"/>
            <p:cNvSpPr txBox="true"/>
            <p:nvPr/>
          </p:nvSpPr>
          <p:spPr>
            <a:xfrm rot="0">
              <a:off x="0" y="-57150"/>
              <a:ext cx="4002820"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OBNIZ</a:t>
              </a:r>
            </a:p>
          </p:txBody>
        </p:sp>
        <p:sp>
          <p:nvSpPr>
            <p:cNvPr name="TextBox 9" id="9"/>
            <p:cNvSpPr txBox="true"/>
            <p:nvPr/>
          </p:nvSpPr>
          <p:spPr>
            <a:xfrm rot="0">
              <a:off x="0" y="1038000"/>
              <a:ext cx="4002820" cy="593725"/>
            </a:xfrm>
            <a:prstGeom prst="rect">
              <a:avLst/>
            </a:prstGeom>
          </p:spPr>
          <p:txBody>
            <a:bodyPr anchor="t" rtlCol="false" tIns="0" lIns="0" bIns="0" rIns="0">
              <a:spAutoFit/>
            </a:bodyPr>
            <a:lstStyle/>
            <a:p>
              <a:pPr>
                <a:lnSpc>
                  <a:spcPts val="3749"/>
                </a:lnSpc>
              </a:pPr>
              <a:r>
                <a:rPr lang="en-US" b="false" sz="1800" i="false" spc="18">
                  <a:solidFill>
                    <a:srgbClr val="F2F0F4"/>
                  </a:solidFill>
                  <a:latin typeface="Gidole"/>
                </a:rPr>
                <a:t>https://obniz.io/</a:t>
              </a:r>
            </a:p>
          </p:txBody>
        </p:sp>
      </p:grpSp>
      <p:grpSp>
        <p:nvGrpSpPr>
          <p:cNvPr name="Group 10" id="10"/>
          <p:cNvGrpSpPr/>
          <p:nvPr/>
        </p:nvGrpSpPr>
        <p:grpSpPr>
          <a:xfrm rot="0">
            <a:off x="5541562" y="7300483"/>
            <a:ext cx="3002115" cy="1223794"/>
            <a:chOff x="0" y="0"/>
            <a:chExt cx="4002820" cy="1631725"/>
          </a:xfrm>
        </p:grpSpPr>
        <p:sp>
          <p:nvSpPr>
            <p:cNvPr name="TextBox 11" id="11"/>
            <p:cNvSpPr txBox="true"/>
            <p:nvPr/>
          </p:nvSpPr>
          <p:spPr>
            <a:xfrm rot="0">
              <a:off x="0" y="-57150"/>
              <a:ext cx="4002820"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NODE RED</a:t>
              </a:r>
            </a:p>
          </p:txBody>
        </p:sp>
        <p:sp>
          <p:nvSpPr>
            <p:cNvPr name="TextBox 12" id="12"/>
            <p:cNvSpPr txBox="true"/>
            <p:nvPr/>
          </p:nvSpPr>
          <p:spPr>
            <a:xfrm rot="0">
              <a:off x="0" y="1038000"/>
              <a:ext cx="4002820" cy="593725"/>
            </a:xfrm>
            <a:prstGeom prst="rect">
              <a:avLst/>
            </a:prstGeom>
          </p:spPr>
          <p:txBody>
            <a:bodyPr anchor="t" rtlCol="false" tIns="0" lIns="0" bIns="0" rIns="0">
              <a:spAutoFit/>
            </a:bodyPr>
            <a:lstStyle/>
            <a:p>
              <a:pPr>
                <a:lnSpc>
                  <a:spcPts val="3750"/>
                </a:lnSpc>
              </a:pPr>
              <a:r>
                <a:rPr lang="en-US" b="false" sz="2500" i="false" spc="25">
                  <a:solidFill>
                    <a:srgbClr val="F2F0F4"/>
                  </a:solidFill>
                  <a:latin typeface="Gidole"/>
                </a:rPr>
                <a:t>https://nodered.org/</a:t>
              </a:r>
            </a:p>
          </p:txBody>
        </p:sp>
      </p:grpSp>
      <p:grpSp>
        <p:nvGrpSpPr>
          <p:cNvPr name="Group 13" id="13"/>
          <p:cNvGrpSpPr/>
          <p:nvPr/>
        </p:nvGrpSpPr>
        <p:grpSpPr>
          <a:xfrm rot="0">
            <a:off x="9341898" y="7300483"/>
            <a:ext cx="3002115" cy="1223794"/>
            <a:chOff x="0" y="0"/>
            <a:chExt cx="4002820" cy="1631725"/>
          </a:xfrm>
        </p:grpSpPr>
        <p:sp>
          <p:nvSpPr>
            <p:cNvPr name="TextBox 14" id="14"/>
            <p:cNvSpPr txBox="true"/>
            <p:nvPr/>
          </p:nvSpPr>
          <p:spPr>
            <a:xfrm rot="0">
              <a:off x="0" y="-57150"/>
              <a:ext cx="4002820"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CYCLON.JS</a:t>
              </a:r>
            </a:p>
          </p:txBody>
        </p:sp>
        <p:sp>
          <p:nvSpPr>
            <p:cNvPr name="TextBox 15" id="15"/>
            <p:cNvSpPr txBox="true"/>
            <p:nvPr/>
          </p:nvSpPr>
          <p:spPr>
            <a:xfrm rot="0">
              <a:off x="0" y="1038000"/>
              <a:ext cx="4002820" cy="593725"/>
            </a:xfrm>
            <a:prstGeom prst="rect">
              <a:avLst/>
            </a:prstGeom>
          </p:spPr>
          <p:txBody>
            <a:bodyPr anchor="t" rtlCol="false" tIns="0" lIns="0" bIns="0" rIns="0">
              <a:spAutoFit/>
            </a:bodyPr>
            <a:lstStyle/>
            <a:p>
              <a:pPr>
                <a:lnSpc>
                  <a:spcPts val="3750"/>
                </a:lnSpc>
              </a:pPr>
              <a:r>
                <a:rPr lang="en-US" b="false" sz="2500" i="false" spc="25">
                  <a:solidFill>
                    <a:srgbClr val="F2F0F4"/>
                  </a:solidFill>
                  <a:latin typeface="Gidole"/>
                </a:rPr>
                <a:t>https://cylonjs.com/</a:t>
              </a:r>
            </a:p>
          </p:txBody>
        </p:sp>
      </p:grpSp>
      <p:grpSp>
        <p:nvGrpSpPr>
          <p:cNvPr name="Group 16" id="16"/>
          <p:cNvGrpSpPr/>
          <p:nvPr/>
        </p:nvGrpSpPr>
        <p:grpSpPr>
          <a:xfrm rot="0">
            <a:off x="13142234" y="7287751"/>
            <a:ext cx="3002115" cy="1223794"/>
            <a:chOff x="0" y="0"/>
            <a:chExt cx="4002820" cy="1631725"/>
          </a:xfrm>
        </p:grpSpPr>
        <p:sp>
          <p:nvSpPr>
            <p:cNvPr name="TextBox 17" id="17"/>
            <p:cNvSpPr txBox="true"/>
            <p:nvPr/>
          </p:nvSpPr>
          <p:spPr>
            <a:xfrm rot="0">
              <a:off x="0" y="-57150"/>
              <a:ext cx="4002820" cy="748115"/>
            </a:xfrm>
            <a:prstGeom prst="rect">
              <a:avLst/>
            </a:prstGeom>
          </p:spPr>
          <p:txBody>
            <a:bodyPr anchor="t" rtlCol="false" tIns="0" lIns="0" bIns="0" rIns="0">
              <a:spAutoFit/>
            </a:bodyPr>
            <a:lstStyle/>
            <a:p>
              <a:pPr>
                <a:lnSpc>
                  <a:spcPts val="4521"/>
                </a:lnSpc>
              </a:pPr>
              <a:r>
                <a:rPr lang="en-US" b="false" sz="3400" i="false" spc="340">
                  <a:solidFill>
                    <a:srgbClr val="F2F0F4"/>
                  </a:solidFill>
                  <a:latin typeface="Gidole"/>
                </a:rPr>
                <a:t>JERRY SCRIPT</a:t>
              </a:r>
            </a:p>
          </p:txBody>
        </p:sp>
        <p:sp>
          <p:nvSpPr>
            <p:cNvPr name="TextBox 18" id="18"/>
            <p:cNvSpPr txBox="true"/>
            <p:nvPr/>
          </p:nvSpPr>
          <p:spPr>
            <a:xfrm rot="0">
              <a:off x="0" y="1038000"/>
              <a:ext cx="4002820" cy="593725"/>
            </a:xfrm>
            <a:prstGeom prst="rect">
              <a:avLst/>
            </a:prstGeom>
          </p:spPr>
          <p:txBody>
            <a:bodyPr anchor="t" rtlCol="false" tIns="0" lIns="0" bIns="0" rIns="0">
              <a:spAutoFit/>
            </a:bodyPr>
            <a:lstStyle/>
            <a:p>
              <a:pPr>
                <a:lnSpc>
                  <a:spcPts val="3750"/>
                </a:lnSpc>
              </a:pPr>
              <a:r>
                <a:rPr lang="en-US" b="false" sz="2500" i="false" spc="25">
                  <a:solidFill>
                    <a:srgbClr val="F2F0F4"/>
                  </a:solidFill>
                  <a:latin typeface="Gidole"/>
                </a:rPr>
                <a:t>https://jerryscript.net/</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75365" y="1267617"/>
            <a:ext cx="16230600" cy="7466076"/>
          </a:xfrm>
          <a:prstGeom prst="rect">
            <a:avLst/>
          </a:prstGeom>
        </p:spPr>
      </p:pic>
      <p:grpSp>
        <p:nvGrpSpPr>
          <p:cNvPr name="Group 3" id="3"/>
          <p:cNvGrpSpPr/>
          <p:nvPr/>
        </p:nvGrpSpPr>
        <p:grpSpPr>
          <a:xfrm rot="0">
            <a:off x="1028700" y="948985"/>
            <a:ext cx="18081449" cy="990600"/>
            <a:chOff x="0" y="0"/>
            <a:chExt cx="24108598" cy="1320800"/>
          </a:xfrm>
        </p:grpSpPr>
        <p:sp>
          <p:nvSpPr>
            <p:cNvPr name="TextBox 4" id="4"/>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IOT</a:t>
              </a:r>
            </a:p>
          </p:txBody>
        </p:sp>
        <p:sp>
          <p:nvSpPr>
            <p:cNvPr name="AutoShape 5" id="5"/>
            <p:cNvSpPr/>
            <p:nvPr/>
          </p:nvSpPr>
          <p:spPr>
            <a:xfrm rot="0">
              <a:off x="15432514" y="622939"/>
              <a:ext cx="8676084" cy="74923"/>
            </a:xfrm>
            <a:prstGeom prst="rect">
              <a:avLst/>
            </a:prstGeom>
            <a:solidFill>
              <a:srgbClr val="000000"/>
            </a:solidFill>
          </p:spPr>
        </p:sp>
      </p:grpSp>
      <p:grpSp>
        <p:nvGrpSpPr>
          <p:cNvPr name="Group 6" id="6"/>
          <p:cNvGrpSpPr/>
          <p:nvPr/>
        </p:nvGrpSpPr>
        <p:grpSpPr>
          <a:xfrm rot="0">
            <a:off x="10975504" y="8499070"/>
            <a:ext cx="6045434" cy="1223794"/>
            <a:chOff x="0" y="0"/>
            <a:chExt cx="8060578" cy="1631725"/>
          </a:xfrm>
        </p:grpSpPr>
        <p:sp>
          <p:nvSpPr>
            <p:cNvPr name="TextBox 7" id="7"/>
            <p:cNvSpPr txBox="true"/>
            <p:nvPr/>
          </p:nvSpPr>
          <p:spPr>
            <a:xfrm rot="0">
              <a:off x="0" y="-57150"/>
              <a:ext cx="8060578" cy="748115"/>
            </a:xfrm>
            <a:prstGeom prst="rect">
              <a:avLst/>
            </a:prstGeom>
          </p:spPr>
          <p:txBody>
            <a:bodyPr anchor="t" rtlCol="false" tIns="0" lIns="0" bIns="0" rIns="0">
              <a:spAutoFit/>
            </a:bodyPr>
            <a:lstStyle/>
            <a:p>
              <a:pPr>
                <a:lnSpc>
                  <a:spcPts val="4521"/>
                </a:lnSpc>
              </a:pPr>
              <a:r>
                <a:rPr lang="en-US" b="false" sz="3399" i="false" spc="339">
                  <a:solidFill>
                    <a:srgbClr val="16111C"/>
                  </a:solidFill>
                  <a:latin typeface="Gidole"/>
                </a:rPr>
                <a:t>HELLO WORLD IOT WITH J5</a:t>
              </a:r>
            </a:p>
          </p:txBody>
        </p:sp>
        <p:sp>
          <p:nvSpPr>
            <p:cNvPr name="TextBox 8" id="8"/>
            <p:cNvSpPr txBox="true"/>
            <p:nvPr/>
          </p:nvSpPr>
          <p:spPr>
            <a:xfrm rot="0">
              <a:off x="0" y="1038000"/>
              <a:ext cx="8060578" cy="593725"/>
            </a:xfrm>
            <a:prstGeom prst="rect">
              <a:avLst/>
            </a:prstGeom>
          </p:spPr>
          <p:txBody>
            <a:bodyPr anchor="t" rtlCol="false" tIns="0" lIns="0" bIns="0" rIns="0">
              <a:spAutoFit/>
            </a:bodyPr>
            <a:lstStyle/>
            <a:p>
              <a:pPr>
                <a:lnSpc>
                  <a:spcPts val="3749"/>
                </a:lnSpc>
              </a:pPr>
              <a:r>
                <a:rPr lang="en-US" b="false" sz="1800" i="false" spc="18">
                  <a:solidFill>
                    <a:srgbClr val="16111C"/>
                  </a:solidFill>
                  <a:latin typeface="Gidole"/>
                </a:rPr>
                <a:t>http://johnny-five.io/</a:t>
              </a:r>
            </a:p>
          </p:txBody>
        </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sp>
        <p:nvSpPr>
          <p:cNvPr name="AutoShape 2" id="2"/>
          <p:cNvSpPr/>
          <p:nvPr/>
        </p:nvSpPr>
        <p:spPr>
          <a:xfrm rot="0">
            <a:off x="-180448" y="6818316"/>
            <a:ext cx="18648896" cy="3917423"/>
          </a:xfrm>
          <a:prstGeom prst="rect">
            <a:avLst/>
          </a:prstGeom>
          <a:solidFill>
            <a:srgbClr val="FFDE59"/>
          </a:solidFill>
        </p:spPr>
      </p:sp>
      <p:sp>
        <p:nvSpPr>
          <p:cNvPr name="AutoShape 3" id="3"/>
          <p:cNvSpPr/>
          <p:nvPr/>
        </p:nvSpPr>
        <p:spPr>
          <a:xfrm rot="0">
            <a:off x="1028700" y="4101965"/>
            <a:ext cx="16230600" cy="6633774"/>
          </a:xfrm>
          <a:prstGeom prst="rect">
            <a:avLst/>
          </a:prstGeom>
          <a:solidFill>
            <a:srgbClr val="000000"/>
          </a:solidFill>
        </p:spPr>
      </p:sp>
      <p:grpSp>
        <p:nvGrpSpPr>
          <p:cNvPr name="Group 4" id="4"/>
          <p:cNvGrpSpPr/>
          <p:nvPr/>
        </p:nvGrpSpPr>
        <p:grpSpPr>
          <a:xfrm rot="0">
            <a:off x="1028700" y="1703532"/>
            <a:ext cx="18081449" cy="990600"/>
            <a:chOff x="0" y="0"/>
            <a:chExt cx="24108598" cy="1320800"/>
          </a:xfrm>
        </p:grpSpPr>
        <p:sp>
          <p:nvSpPr>
            <p:cNvPr name="TextBox 5" id="5"/>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Frontend</a:t>
              </a:r>
            </a:p>
          </p:txBody>
        </p:sp>
        <p:sp>
          <p:nvSpPr>
            <p:cNvPr name="AutoShape 6" id="6"/>
            <p:cNvSpPr/>
            <p:nvPr/>
          </p:nvSpPr>
          <p:spPr>
            <a:xfrm rot="0">
              <a:off x="15432514" y="622939"/>
              <a:ext cx="8676084" cy="74923"/>
            </a:xfrm>
            <a:prstGeom prst="rect">
              <a:avLst/>
            </a:prstGeom>
            <a:solidFill>
              <a:srgbClr val="000000"/>
            </a:solidFill>
          </p:spPr>
        </p:sp>
      </p:grpSp>
      <p:sp>
        <p:nvSpPr>
          <p:cNvPr name="TextBox 7" id="7"/>
          <p:cNvSpPr txBox="true"/>
          <p:nvPr/>
        </p:nvSpPr>
        <p:spPr>
          <a:xfrm rot="0">
            <a:off x="1741226" y="8057552"/>
            <a:ext cx="3002115" cy="466725"/>
          </a:xfrm>
          <a:prstGeom prst="rect">
            <a:avLst/>
          </a:prstGeom>
        </p:spPr>
        <p:txBody>
          <a:bodyPr anchor="t" rtlCol="false" tIns="0" lIns="0" bIns="0" rIns="0">
            <a:spAutoFit/>
          </a:bodyPr>
          <a:lstStyle/>
          <a:p>
            <a:pPr>
              <a:lnSpc>
                <a:spcPts val="3749"/>
              </a:lnSpc>
            </a:pPr>
            <a:r>
              <a:rPr lang="en-US" b="false" sz="1800" i="false" spc="18">
                <a:solidFill>
                  <a:srgbClr val="F2F0F4"/>
                </a:solidFill>
                <a:latin typeface="Gidole"/>
              </a:rPr>
              <a:t>https://reactjs.org/</a:t>
            </a:r>
          </a:p>
        </p:txBody>
      </p:sp>
      <p:grpSp>
        <p:nvGrpSpPr>
          <p:cNvPr name="Group 8" id="8"/>
          <p:cNvGrpSpPr/>
          <p:nvPr/>
        </p:nvGrpSpPr>
        <p:grpSpPr>
          <a:xfrm rot="0">
            <a:off x="5541562" y="7300483"/>
            <a:ext cx="3002115" cy="1223794"/>
            <a:chOff x="0" y="0"/>
            <a:chExt cx="4002820" cy="1631725"/>
          </a:xfrm>
        </p:grpSpPr>
        <p:sp>
          <p:nvSpPr>
            <p:cNvPr name="TextBox 9" id="9"/>
            <p:cNvSpPr txBox="true"/>
            <p:nvPr/>
          </p:nvSpPr>
          <p:spPr>
            <a:xfrm rot="0">
              <a:off x="0" y="-57150"/>
              <a:ext cx="4002820"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ANGULAR</a:t>
              </a:r>
            </a:p>
          </p:txBody>
        </p:sp>
        <p:sp>
          <p:nvSpPr>
            <p:cNvPr name="TextBox 10" id="10"/>
            <p:cNvSpPr txBox="true"/>
            <p:nvPr/>
          </p:nvSpPr>
          <p:spPr>
            <a:xfrm rot="0">
              <a:off x="0" y="1038000"/>
              <a:ext cx="4002820" cy="593725"/>
            </a:xfrm>
            <a:prstGeom prst="rect">
              <a:avLst/>
            </a:prstGeom>
          </p:spPr>
          <p:txBody>
            <a:bodyPr anchor="t" rtlCol="false" tIns="0" lIns="0" bIns="0" rIns="0">
              <a:spAutoFit/>
            </a:bodyPr>
            <a:lstStyle/>
            <a:p>
              <a:pPr>
                <a:lnSpc>
                  <a:spcPts val="3750"/>
                </a:lnSpc>
              </a:pPr>
              <a:r>
                <a:rPr lang="en-US" b="false" sz="2500" i="false" spc="25">
                  <a:solidFill>
                    <a:srgbClr val="F2F0F4"/>
                  </a:solidFill>
                  <a:latin typeface="Gidole"/>
                </a:rPr>
                <a:t>https://angular.org</a:t>
              </a:r>
            </a:p>
          </p:txBody>
        </p:sp>
      </p:grpSp>
      <p:grpSp>
        <p:nvGrpSpPr>
          <p:cNvPr name="Group 11" id="11"/>
          <p:cNvGrpSpPr/>
          <p:nvPr/>
        </p:nvGrpSpPr>
        <p:grpSpPr>
          <a:xfrm rot="0">
            <a:off x="9341898" y="7300483"/>
            <a:ext cx="3002115" cy="1223794"/>
            <a:chOff x="0" y="0"/>
            <a:chExt cx="4002820" cy="1631725"/>
          </a:xfrm>
        </p:grpSpPr>
        <p:sp>
          <p:nvSpPr>
            <p:cNvPr name="TextBox 12" id="12"/>
            <p:cNvSpPr txBox="true"/>
            <p:nvPr/>
          </p:nvSpPr>
          <p:spPr>
            <a:xfrm rot="0">
              <a:off x="0" y="-57150"/>
              <a:ext cx="4002820"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VUEJS</a:t>
              </a:r>
            </a:p>
          </p:txBody>
        </p:sp>
        <p:sp>
          <p:nvSpPr>
            <p:cNvPr name="TextBox 13" id="13"/>
            <p:cNvSpPr txBox="true"/>
            <p:nvPr/>
          </p:nvSpPr>
          <p:spPr>
            <a:xfrm rot="0">
              <a:off x="0" y="1038000"/>
              <a:ext cx="4002820" cy="593725"/>
            </a:xfrm>
            <a:prstGeom prst="rect">
              <a:avLst/>
            </a:prstGeom>
          </p:spPr>
          <p:txBody>
            <a:bodyPr anchor="t" rtlCol="false" tIns="0" lIns="0" bIns="0" rIns="0">
              <a:spAutoFit/>
            </a:bodyPr>
            <a:lstStyle/>
            <a:p>
              <a:pPr>
                <a:lnSpc>
                  <a:spcPts val="3750"/>
                </a:lnSpc>
              </a:pPr>
              <a:r>
                <a:rPr lang="en-US" b="false" sz="2500" i="false" spc="25">
                  <a:solidFill>
                    <a:srgbClr val="F2F0F4"/>
                  </a:solidFill>
                  <a:latin typeface="Gidole"/>
                </a:rPr>
                <a:t>https://vuejs.com/</a:t>
              </a:r>
            </a:p>
          </p:txBody>
        </p:sp>
      </p:grpSp>
      <p:grpSp>
        <p:nvGrpSpPr>
          <p:cNvPr name="Group 14" id="14"/>
          <p:cNvGrpSpPr/>
          <p:nvPr/>
        </p:nvGrpSpPr>
        <p:grpSpPr>
          <a:xfrm rot="0">
            <a:off x="13142234" y="7287751"/>
            <a:ext cx="3002115" cy="1223794"/>
            <a:chOff x="0" y="0"/>
            <a:chExt cx="4002820" cy="1631725"/>
          </a:xfrm>
        </p:grpSpPr>
        <p:sp>
          <p:nvSpPr>
            <p:cNvPr name="TextBox 15" id="15"/>
            <p:cNvSpPr txBox="true"/>
            <p:nvPr/>
          </p:nvSpPr>
          <p:spPr>
            <a:xfrm rot="0">
              <a:off x="0" y="-57150"/>
              <a:ext cx="4002820"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EMBER</a:t>
              </a:r>
            </a:p>
          </p:txBody>
        </p:sp>
        <p:sp>
          <p:nvSpPr>
            <p:cNvPr name="TextBox 16" id="16"/>
            <p:cNvSpPr txBox="true"/>
            <p:nvPr/>
          </p:nvSpPr>
          <p:spPr>
            <a:xfrm rot="0">
              <a:off x="0" y="1038000"/>
              <a:ext cx="4002820" cy="593725"/>
            </a:xfrm>
            <a:prstGeom prst="rect">
              <a:avLst/>
            </a:prstGeom>
          </p:spPr>
          <p:txBody>
            <a:bodyPr anchor="t" rtlCol="false" tIns="0" lIns="0" bIns="0" rIns="0">
              <a:spAutoFit/>
            </a:bodyPr>
            <a:lstStyle/>
            <a:p>
              <a:pPr>
                <a:lnSpc>
                  <a:spcPts val="3750"/>
                </a:lnSpc>
              </a:pPr>
              <a:r>
                <a:rPr lang="en-US" b="false" sz="2500" i="false" spc="25">
                  <a:solidFill>
                    <a:srgbClr val="F2F0F4"/>
                  </a:solidFill>
                  <a:latin typeface="Gidole"/>
                </a:rPr>
                <a:t>https://emberjs.org</a:t>
              </a:r>
            </a:p>
          </p:txBody>
        </p:sp>
      </p:grpSp>
      <p:sp>
        <p:nvSpPr>
          <p:cNvPr name="TextBox 17" id="17"/>
          <p:cNvSpPr txBox="true"/>
          <p:nvPr/>
        </p:nvSpPr>
        <p:spPr>
          <a:xfrm rot="0">
            <a:off x="1931726" y="7433833"/>
            <a:ext cx="3002115" cy="575374"/>
          </a:xfrm>
          <a:prstGeom prst="rect">
            <a:avLst/>
          </a:prstGeom>
        </p:spPr>
        <p:txBody>
          <a:bodyPr anchor="t" rtlCol="false" tIns="0" lIns="0" bIns="0" rIns="0">
            <a:spAutoFit/>
          </a:bodyPr>
          <a:lstStyle/>
          <a:p>
            <a:pPr>
              <a:lnSpc>
                <a:spcPts val="4521"/>
              </a:lnSpc>
            </a:pPr>
            <a:r>
              <a:rPr lang="en-US" b="false" sz="3399" i="false" spc="339">
                <a:solidFill>
                  <a:srgbClr val="F2F0F4"/>
                </a:solidFill>
                <a:latin typeface="Gidole"/>
              </a:rPr>
              <a:t>REACT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80448" y="6818316"/>
            <a:ext cx="18648896" cy="3917423"/>
          </a:xfrm>
          <a:prstGeom prst="rect">
            <a:avLst/>
          </a:prstGeom>
          <a:solidFill>
            <a:srgbClr val="FFDE59"/>
          </a:solidFill>
        </p:spPr>
      </p:sp>
      <p:sp>
        <p:nvSpPr>
          <p:cNvPr name="AutoShape 3" id="3"/>
          <p:cNvSpPr/>
          <p:nvPr/>
        </p:nvSpPr>
        <p:spPr>
          <a:xfrm rot="0">
            <a:off x="1028700" y="6818316"/>
            <a:ext cx="16230600" cy="2917862"/>
          </a:xfrm>
          <a:prstGeom prst="rect">
            <a:avLst/>
          </a:prstGeom>
          <a:solidFill>
            <a:srgbClr val="000000"/>
          </a:solidFill>
        </p:spPr>
      </p:sp>
      <p:grpSp>
        <p:nvGrpSpPr>
          <p:cNvPr name="Group 4" id="4"/>
          <p:cNvGrpSpPr/>
          <p:nvPr/>
        </p:nvGrpSpPr>
        <p:grpSpPr>
          <a:xfrm rot="0">
            <a:off x="1028700" y="1703532"/>
            <a:ext cx="18081449" cy="990600"/>
            <a:chOff x="0" y="0"/>
            <a:chExt cx="24108598" cy="1320800"/>
          </a:xfrm>
        </p:grpSpPr>
        <p:sp>
          <p:nvSpPr>
            <p:cNvPr name="TextBox 5" id="5"/>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API</a:t>
              </a:r>
            </a:p>
          </p:txBody>
        </p:sp>
        <p:sp>
          <p:nvSpPr>
            <p:cNvPr name="AutoShape 6" id="6"/>
            <p:cNvSpPr/>
            <p:nvPr/>
          </p:nvSpPr>
          <p:spPr>
            <a:xfrm rot="0">
              <a:off x="15432514" y="622939"/>
              <a:ext cx="8676084" cy="74923"/>
            </a:xfrm>
            <a:prstGeom prst="rect">
              <a:avLst/>
            </a:prstGeom>
            <a:solidFill>
              <a:srgbClr val="000000"/>
            </a:solidFill>
          </p:spPr>
        </p:sp>
      </p:grpSp>
      <p:grpSp>
        <p:nvGrpSpPr>
          <p:cNvPr name="Group 7" id="7"/>
          <p:cNvGrpSpPr/>
          <p:nvPr/>
        </p:nvGrpSpPr>
        <p:grpSpPr>
          <a:xfrm rot="0">
            <a:off x="1942438" y="7828667"/>
            <a:ext cx="3002115" cy="1223794"/>
            <a:chOff x="0" y="0"/>
            <a:chExt cx="4002820" cy="1631725"/>
          </a:xfrm>
        </p:grpSpPr>
        <p:sp>
          <p:nvSpPr>
            <p:cNvPr name="TextBox 8" id="8"/>
            <p:cNvSpPr txBox="true"/>
            <p:nvPr/>
          </p:nvSpPr>
          <p:spPr>
            <a:xfrm rot="0">
              <a:off x="0" y="-57150"/>
              <a:ext cx="4002820"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EXPRESS</a:t>
              </a:r>
            </a:p>
          </p:txBody>
        </p:sp>
        <p:sp>
          <p:nvSpPr>
            <p:cNvPr name="TextBox 9" id="9"/>
            <p:cNvSpPr txBox="true"/>
            <p:nvPr/>
          </p:nvSpPr>
          <p:spPr>
            <a:xfrm rot="0">
              <a:off x="0" y="1038000"/>
              <a:ext cx="4002820" cy="593725"/>
            </a:xfrm>
            <a:prstGeom prst="rect">
              <a:avLst/>
            </a:prstGeom>
          </p:spPr>
          <p:txBody>
            <a:bodyPr anchor="t" rtlCol="false" tIns="0" lIns="0" bIns="0" rIns="0">
              <a:spAutoFit/>
            </a:bodyPr>
            <a:lstStyle/>
            <a:p>
              <a:pPr>
                <a:lnSpc>
                  <a:spcPts val="3750"/>
                </a:lnSpc>
              </a:pPr>
            </a:p>
          </p:txBody>
        </p:sp>
      </p:grpSp>
      <p:grpSp>
        <p:nvGrpSpPr>
          <p:cNvPr name="Group 10" id="10"/>
          <p:cNvGrpSpPr/>
          <p:nvPr/>
        </p:nvGrpSpPr>
        <p:grpSpPr>
          <a:xfrm rot="0">
            <a:off x="5742775" y="7828667"/>
            <a:ext cx="3002115" cy="1223794"/>
            <a:chOff x="0" y="0"/>
            <a:chExt cx="4002820" cy="1631725"/>
          </a:xfrm>
        </p:grpSpPr>
        <p:sp>
          <p:nvSpPr>
            <p:cNvPr name="TextBox 11" id="11"/>
            <p:cNvSpPr txBox="true"/>
            <p:nvPr/>
          </p:nvSpPr>
          <p:spPr>
            <a:xfrm rot="0">
              <a:off x="0" y="-57150"/>
              <a:ext cx="4002820"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S</a:t>
              </a:r>
              <a:r>
                <a:rPr lang="en-US" b="false" sz="3399" i="false" spc="339">
                  <a:solidFill>
                    <a:srgbClr val="F2F0F4"/>
                  </a:solidFill>
                  <a:latin typeface="Gidole"/>
                </a:rPr>
                <a:t>AILS</a:t>
              </a:r>
            </a:p>
          </p:txBody>
        </p:sp>
        <p:sp>
          <p:nvSpPr>
            <p:cNvPr name="TextBox 12" id="12"/>
            <p:cNvSpPr txBox="true"/>
            <p:nvPr/>
          </p:nvSpPr>
          <p:spPr>
            <a:xfrm rot="0">
              <a:off x="0" y="1038000"/>
              <a:ext cx="4002820" cy="593725"/>
            </a:xfrm>
            <a:prstGeom prst="rect">
              <a:avLst/>
            </a:prstGeom>
          </p:spPr>
          <p:txBody>
            <a:bodyPr anchor="t" rtlCol="false" tIns="0" lIns="0" bIns="0" rIns="0">
              <a:spAutoFit/>
            </a:bodyPr>
            <a:lstStyle/>
            <a:p>
              <a:pPr>
                <a:lnSpc>
                  <a:spcPts val="3750"/>
                </a:lnSpc>
              </a:pPr>
            </a:p>
          </p:txBody>
        </p:sp>
      </p:grpSp>
      <p:sp>
        <p:nvSpPr>
          <p:cNvPr name="AutoShape 13" id="13"/>
          <p:cNvSpPr/>
          <p:nvPr/>
        </p:nvSpPr>
        <p:spPr>
          <a:xfrm rot="0">
            <a:off x="9144000" y="3311561"/>
            <a:ext cx="8305800" cy="6615117"/>
          </a:xfrm>
          <a:prstGeom prst="rect">
            <a:avLst/>
          </a:prstGeom>
          <a:solidFill>
            <a:srgbClr val="000000"/>
          </a:solidFill>
        </p:spPr>
      </p:sp>
      <p:grpSp>
        <p:nvGrpSpPr>
          <p:cNvPr name="Group 14" id="14"/>
          <p:cNvGrpSpPr/>
          <p:nvPr/>
        </p:nvGrpSpPr>
        <p:grpSpPr>
          <a:xfrm rot="0">
            <a:off x="9794627" y="4558960"/>
            <a:ext cx="3002115" cy="1223794"/>
            <a:chOff x="0" y="0"/>
            <a:chExt cx="4002820" cy="1631725"/>
          </a:xfrm>
        </p:grpSpPr>
        <p:sp>
          <p:nvSpPr>
            <p:cNvPr name="TextBox 15" id="15"/>
            <p:cNvSpPr txBox="true"/>
            <p:nvPr/>
          </p:nvSpPr>
          <p:spPr>
            <a:xfrm rot="0">
              <a:off x="0" y="-47625"/>
              <a:ext cx="4002820" cy="738590"/>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League Spartan"/>
                </a:rPr>
                <a:t>APOLLO</a:t>
              </a:r>
            </a:p>
          </p:txBody>
        </p:sp>
        <p:sp>
          <p:nvSpPr>
            <p:cNvPr name="TextBox 16" id="16"/>
            <p:cNvSpPr txBox="true"/>
            <p:nvPr/>
          </p:nvSpPr>
          <p:spPr>
            <a:xfrm rot="0">
              <a:off x="0" y="1038000"/>
              <a:ext cx="4002820" cy="593725"/>
            </a:xfrm>
            <a:prstGeom prst="rect">
              <a:avLst/>
            </a:prstGeom>
          </p:spPr>
          <p:txBody>
            <a:bodyPr anchor="t" rtlCol="false" tIns="0" lIns="0" bIns="0" rIns="0">
              <a:spAutoFit/>
            </a:bodyPr>
            <a:lstStyle/>
            <a:p>
              <a:pPr>
                <a:lnSpc>
                  <a:spcPts val="3750"/>
                </a:lnSpc>
              </a:pPr>
            </a:p>
          </p:txBody>
        </p:sp>
      </p:grpSp>
      <p:grpSp>
        <p:nvGrpSpPr>
          <p:cNvPr name="Group 17" id="17"/>
          <p:cNvGrpSpPr/>
          <p:nvPr/>
        </p:nvGrpSpPr>
        <p:grpSpPr>
          <a:xfrm rot="0">
            <a:off x="13594963" y="5803807"/>
            <a:ext cx="3002115" cy="1223794"/>
            <a:chOff x="0" y="0"/>
            <a:chExt cx="4002820" cy="1631725"/>
          </a:xfrm>
        </p:grpSpPr>
        <p:sp>
          <p:nvSpPr>
            <p:cNvPr name="TextBox 18" id="18"/>
            <p:cNvSpPr txBox="true"/>
            <p:nvPr/>
          </p:nvSpPr>
          <p:spPr>
            <a:xfrm rot="0">
              <a:off x="0" y="-47625"/>
              <a:ext cx="4002820" cy="738590"/>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League Spartan"/>
                </a:rPr>
                <a:t>METEOR</a:t>
              </a:r>
            </a:p>
          </p:txBody>
        </p:sp>
        <p:sp>
          <p:nvSpPr>
            <p:cNvPr name="TextBox 19" id="19"/>
            <p:cNvSpPr txBox="true"/>
            <p:nvPr/>
          </p:nvSpPr>
          <p:spPr>
            <a:xfrm rot="0">
              <a:off x="0" y="1038000"/>
              <a:ext cx="4002820" cy="593725"/>
            </a:xfrm>
            <a:prstGeom prst="rect">
              <a:avLst/>
            </a:prstGeom>
          </p:spPr>
          <p:txBody>
            <a:bodyPr anchor="t" rtlCol="false" tIns="0" lIns="0" bIns="0" rIns="0">
              <a:spAutoFit/>
            </a:bodyPr>
            <a:lstStyle/>
            <a:p>
              <a:pPr>
                <a:lnSpc>
                  <a:spcPts val="3750"/>
                </a:lnSpc>
              </a:pPr>
            </a:p>
          </p:txBody>
        </p:sp>
      </p:grpSp>
      <p:pic>
        <p:nvPicPr>
          <p:cNvPr name="Picture 20" id="20"/>
          <p:cNvPicPr>
            <a:picLocks noChangeAspect="true"/>
          </p:cNvPicPr>
          <p:nvPr/>
        </p:nvPicPr>
        <p:blipFill>
          <a:blip r:embed="rId2"/>
          <a:srcRect l="0" t="0" r="0" b="0"/>
          <a:stretch>
            <a:fillRect/>
          </a:stretch>
        </p:blipFill>
        <p:spPr>
          <a:xfrm flipH="false" flipV="false" rot="0">
            <a:off x="1593917" y="4863587"/>
            <a:ext cx="2617162" cy="1701155"/>
          </a:xfrm>
          <a:prstGeom prst="rect">
            <a:avLst/>
          </a:prstGeom>
        </p:spPr>
      </p:pic>
      <p:grpSp>
        <p:nvGrpSpPr>
          <p:cNvPr name="Group 21" id="21"/>
          <p:cNvGrpSpPr/>
          <p:nvPr/>
        </p:nvGrpSpPr>
        <p:grpSpPr>
          <a:xfrm rot="0">
            <a:off x="9985127" y="7264619"/>
            <a:ext cx="3002115" cy="1223794"/>
            <a:chOff x="0" y="0"/>
            <a:chExt cx="4002820" cy="1631725"/>
          </a:xfrm>
        </p:grpSpPr>
        <p:sp>
          <p:nvSpPr>
            <p:cNvPr name="TextBox 22" id="22"/>
            <p:cNvSpPr txBox="true"/>
            <p:nvPr/>
          </p:nvSpPr>
          <p:spPr>
            <a:xfrm rot="0">
              <a:off x="0" y="-47625"/>
              <a:ext cx="4002820" cy="738590"/>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League Spartan"/>
                </a:rPr>
                <a:t>LOOPBACK</a:t>
              </a:r>
            </a:p>
          </p:txBody>
        </p:sp>
        <p:sp>
          <p:nvSpPr>
            <p:cNvPr name="TextBox 23" id="23"/>
            <p:cNvSpPr txBox="true"/>
            <p:nvPr/>
          </p:nvSpPr>
          <p:spPr>
            <a:xfrm rot="0">
              <a:off x="0" y="1038000"/>
              <a:ext cx="4002820" cy="593725"/>
            </a:xfrm>
            <a:prstGeom prst="rect">
              <a:avLst/>
            </a:prstGeom>
          </p:spPr>
          <p:txBody>
            <a:bodyPr anchor="t" rtlCol="false" tIns="0" lIns="0" bIns="0" rIns="0">
              <a:spAutoFit/>
            </a:bodyPr>
            <a:lstStyle/>
            <a:p>
              <a:pPr>
                <a:lnSpc>
                  <a:spcPts val="3750"/>
                </a:lnSpc>
              </a:pPr>
            </a:p>
          </p:txBody>
        </p:sp>
      </p:grpSp>
      <p:pic>
        <p:nvPicPr>
          <p:cNvPr name="Picture 24" id="24"/>
          <p:cNvPicPr>
            <a:picLocks noChangeAspect="true"/>
          </p:cNvPicPr>
          <p:nvPr/>
        </p:nvPicPr>
        <p:blipFill>
          <a:blip r:embed="rId3"/>
          <a:srcRect l="0" t="0" r="0" b="0"/>
          <a:stretch>
            <a:fillRect/>
          </a:stretch>
        </p:blipFill>
        <p:spPr>
          <a:xfrm flipH="false" flipV="false" rot="0">
            <a:off x="4489580" y="4308891"/>
            <a:ext cx="2880010" cy="2230699"/>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56390"/>
            <a:ext cx="9923693" cy="10399781"/>
          </a:xfrm>
          <a:prstGeom prst="rect">
            <a:avLst/>
          </a:prstGeom>
          <a:solidFill>
            <a:srgbClr val="FFDE59"/>
          </a:solidFill>
        </p:spPr>
      </p:sp>
      <p:pic>
        <p:nvPicPr>
          <p:cNvPr name="Picture 3" id="3"/>
          <p:cNvPicPr>
            <a:picLocks noChangeAspect="true"/>
          </p:cNvPicPr>
          <p:nvPr/>
        </p:nvPicPr>
        <p:blipFill>
          <a:blip r:embed="rId2"/>
          <a:srcRect l="0" t="0" r="0" b="0"/>
          <a:stretch>
            <a:fillRect/>
          </a:stretch>
        </p:blipFill>
        <p:spPr>
          <a:xfrm flipH="false" flipV="false" rot="0">
            <a:off x="11516830" y="6879016"/>
            <a:ext cx="5788051" cy="2252078"/>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2748316" y="2661026"/>
            <a:ext cx="3325078" cy="3325078"/>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700959" y="6718828"/>
            <a:ext cx="5742082" cy="2572453"/>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941634" y="2452309"/>
            <a:ext cx="4114800" cy="4114800"/>
          </a:xfrm>
          <a:prstGeom prst="rect">
            <a:avLst/>
          </a:prstGeom>
        </p:spPr>
      </p:pic>
      <p:grpSp>
        <p:nvGrpSpPr>
          <p:cNvPr name="Group 7" id="7"/>
          <p:cNvGrpSpPr/>
          <p:nvPr/>
        </p:nvGrpSpPr>
        <p:grpSpPr>
          <a:xfrm rot="0">
            <a:off x="877788" y="1028700"/>
            <a:ext cx="18081449" cy="990600"/>
            <a:chOff x="0" y="0"/>
            <a:chExt cx="24108598" cy="1320800"/>
          </a:xfrm>
        </p:grpSpPr>
        <p:sp>
          <p:nvSpPr>
            <p:cNvPr name="TextBox 8" id="8"/>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Package Managers</a:t>
              </a:r>
            </a:p>
          </p:txBody>
        </p:sp>
        <p:sp>
          <p:nvSpPr>
            <p:cNvPr name="AutoShape 9" id="9"/>
            <p:cNvSpPr/>
            <p:nvPr/>
          </p:nvSpPr>
          <p:spPr>
            <a:xfrm rot="0">
              <a:off x="15432514" y="622938"/>
              <a:ext cx="8676084" cy="74923"/>
            </a:xfrm>
            <a:prstGeom prst="rect">
              <a:avLst/>
            </a:prstGeom>
            <a:solidFill>
              <a:srgbClr val="000000"/>
            </a:solid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705314"/>
            <a:ext cx="7652502" cy="3990975"/>
          </a:xfrm>
          <a:prstGeom prst="rect">
            <a:avLst/>
          </a:prstGeom>
        </p:spPr>
        <p:txBody>
          <a:bodyPr anchor="t" rtlCol="false" tIns="0" lIns="0" bIns="0" rIns="0">
            <a:spAutoFit/>
          </a:bodyPr>
          <a:lstStyle/>
          <a:p>
            <a:pPr>
              <a:lnSpc>
                <a:spcPts val="4500"/>
              </a:lnSpc>
            </a:pPr>
            <a:r>
              <a:rPr lang="en-US" b="false" sz="3000" i="false" spc="30">
                <a:solidFill>
                  <a:srgbClr val="000000"/>
                </a:solidFill>
                <a:latin typeface="Gidole"/>
              </a:rPr>
              <a:t>The most common, high-level architecture for web applications is called SPA, which stands for Single Page Application.  SPAs are big blobs of JavaScript that contain everything the </a:t>
            </a:r>
          </a:p>
          <a:p>
            <a:pPr>
              <a:lnSpc>
                <a:spcPts val="4500"/>
              </a:lnSpc>
            </a:pPr>
            <a:r>
              <a:rPr lang="en-US" b="false" sz="3000" i="false" spc="30">
                <a:solidFill>
                  <a:srgbClr val="000000"/>
                </a:solidFill>
                <a:latin typeface="Gidole"/>
              </a:rPr>
              <a:t>application needs to work properly. The UI is rendered entirely client-side, so no reloading is required.</a:t>
            </a:r>
          </a:p>
        </p:txBody>
      </p:sp>
      <p:grpSp>
        <p:nvGrpSpPr>
          <p:cNvPr name="Group 3" id="3"/>
          <p:cNvGrpSpPr/>
          <p:nvPr/>
        </p:nvGrpSpPr>
        <p:grpSpPr>
          <a:xfrm rot="0">
            <a:off x="10738167" y="0"/>
            <a:ext cx="7549833" cy="10287000"/>
            <a:chOff x="0" y="0"/>
            <a:chExt cx="10066444" cy="13716000"/>
          </a:xfrm>
        </p:grpSpPr>
        <p:pic>
          <p:nvPicPr>
            <p:cNvPr name="Picture 4" id="4"/>
            <p:cNvPicPr>
              <a:picLocks noChangeAspect="true"/>
            </p:cNvPicPr>
            <p:nvPr/>
          </p:nvPicPr>
          <p:blipFill>
            <a:blip r:embed="rId2"/>
            <a:srcRect l="25688" t="0" r="25688" b="0"/>
            <a:stretch>
              <a:fillRect/>
            </a:stretch>
          </p:blipFill>
          <p:spPr>
            <a:xfrm>
              <a:off x="0" y="0"/>
              <a:ext cx="5033222" cy="6858000"/>
            </a:xfrm>
            <a:prstGeom prst="rect">
              <a:avLst/>
            </a:prstGeom>
          </p:spPr>
        </p:pic>
        <p:pic>
          <p:nvPicPr>
            <p:cNvPr name="Picture 5" id="5"/>
            <p:cNvPicPr>
              <a:picLocks noChangeAspect="true"/>
            </p:cNvPicPr>
            <p:nvPr/>
          </p:nvPicPr>
          <p:blipFill>
            <a:blip r:embed="rId3"/>
            <a:srcRect l="25551" t="0" r="25551" b="0"/>
            <a:stretch>
              <a:fillRect/>
            </a:stretch>
          </p:blipFill>
          <p:spPr>
            <a:xfrm>
              <a:off x="0" y="6858000"/>
              <a:ext cx="5033222" cy="6858000"/>
            </a:xfrm>
            <a:prstGeom prst="rect">
              <a:avLst/>
            </a:prstGeom>
          </p:spPr>
        </p:pic>
        <p:pic>
          <p:nvPicPr>
            <p:cNvPr name="Picture 6" id="6"/>
            <p:cNvPicPr>
              <a:picLocks noChangeAspect="true"/>
            </p:cNvPicPr>
            <p:nvPr/>
          </p:nvPicPr>
          <p:blipFill>
            <a:blip r:embed="rId4"/>
            <a:srcRect l="36651" t="0" r="36651" b="0"/>
            <a:stretch>
              <a:fillRect/>
            </a:stretch>
          </p:blipFill>
          <p:spPr>
            <a:xfrm>
              <a:off x="5033222" y="0"/>
              <a:ext cx="5033222" cy="13716000"/>
            </a:xfrm>
            <a:prstGeom prst="rect">
              <a:avLst/>
            </a:prstGeom>
          </p:spPr>
        </p:pic>
      </p:grpSp>
      <p:grpSp>
        <p:nvGrpSpPr>
          <p:cNvPr name="Group 7" id="7"/>
          <p:cNvGrpSpPr/>
          <p:nvPr/>
        </p:nvGrpSpPr>
        <p:grpSpPr>
          <a:xfrm rot="-10800000">
            <a:off x="15526142" y="5503461"/>
            <a:ext cx="5523717" cy="4783539"/>
            <a:chOff x="0" y="0"/>
            <a:chExt cx="6350000" cy="5499100"/>
          </a:xfrm>
        </p:grpSpPr>
        <p:sp>
          <p:nvSpPr>
            <p:cNvPr name="Freeform 8" id="8"/>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FFDE59"/>
            </a:solidFill>
          </p:spPr>
        </p:sp>
      </p:grpSp>
      <p:grpSp>
        <p:nvGrpSpPr>
          <p:cNvPr name="Group 9" id="9"/>
          <p:cNvGrpSpPr/>
          <p:nvPr/>
        </p:nvGrpSpPr>
        <p:grpSpPr>
          <a:xfrm rot="0">
            <a:off x="1028700" y="1224926"/>
            <a:ext cx="17581700" cy="1127760"/>
            <a:chOff x="0" y="0"/>
            <a:chExt cx="23442267" cy="1503680"/>
          </a:xfrm>
        </p:grpSpPr>
        <p:sp>
          <p:nvSpPr>
            <p:cNvPr name="TextBox 10" id="10"/>
            <p:cNvSpPr txBox="true"/>
            <p:nvPr/>
          </p:nvSpPr>
          <p:spPr>
            <a:xfrm rot="0">
              <a:off x="0" y="0"/>
              <a:ext cx="10203336" cy="1503680"/>
            </a:xfrm>
            <a:prstGeom prst="rect">
              <a:avLst/>
            </a:prstGeom>
          </p:spPr>
          <p:txBody>
            <a:bodyPr anchor="t" rtlCol="false" tIns="0" lIns="0" bIns="0" rIns="0">
              <a:spAutoFit/>
            </a:bodyPr>
            <a:lstStyle/>
            <a:p>
              <a:pPr>
                <a:lnSpc>
                  <a:spcPts val="4440"/>
                </a:lnSpc>
              </a:pPr>
              <a:r>
                <a:rPr lang="en-US" b="true" sz="3700" i="false" spc="185">
                  <a:solidFill>
                    <a:srgbClr val="000000"/>
                  </a:solidFill>
                  <a:latin typeface="League Spartan"/>
                </a:rPr>
                <a:t>APPLICATION ARCHITECTURE</a:t>
              </a:r>
            </a:p>
          </p:txBody>
        </p:sp>
        <p:sp>
          <p:nvSpPr>
            <p:cNvPr name="AutoShape 11" id="11"/>
            <p:cNvSpPr/>
            <p:nvPr/>
          </p:nvSpPr>
          <p:spPr>
            <a:xfrm rot="0">
              <a:off x="10820400" y="714379"/>
              <a:ext cx="12621867" cy="74923"/>
            </a:xfrm>
            <a:prstGeom prst="rect">
              <a:avLst/>
            </a:prstGeom>
            <a:solidFill>
              <a:srgbClr val="000000"/>
            </a:solidFill>
          </p:spPr>
        </p:sp>
      </p:grpSp>
      <p:sp>
        <p:nvSpPr>
          <p:cNvPr name="TextBox 12" id="12"/>
          <p:cNvSpPr txBox="true"/>
          <p:nvPr/>
        </p:nvSpPr>
        <p:spPr>
          <a:xfrm rot="0">
            <a:off x="1028700" y="4199254"/>
            <a:ext cx="7652502" cy="365760"/>
          </a:xfrm>
          <a:prstGeom prst="rect">
            <a:avLst/>
          </a:prstGeom>
        </p:spPr>
        <p:txBody>
          <a:bodyPr anchor="t" rtlCol="false" tIns="0" lIns="0" bIns="0" rIns="0">
            <a:spAutoFit/>
          </a:bodyPr>
          <a:lstStyle/>
          <a:p>
            <a:pPr>
              <a:lnSpc>
                <a:spcPts val="2879"/>
              </a:lnSpc>
            </a:pPr>
            <a:r>
              <a:rPr lang="en-US" b="true" sz="2400" i="false" spc="120">
                <a:solidFill>
                  <a:srgbClr val="000000"/>
                </a:solidFill>
                <a:latin typeface="League Spartan"/>
              </a:rPr>
              <a:t>SPA - SINGLE PAGE APPLICATIONS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445" t="0" r="13445" b="0"/>
          <a:stretch>
            <a:fillRect/>
          </a:stretch>
        </p:blipFill>
        <p:spPr>
          <a:xfrm flipH="false" flipV="false" rot="0">
            <a:off x="-99119" y="-90211"/>
            <a:ext cx="7652705" cy="10467423"/>
          </a:xfrm>
          <a:prstGeom prst="rect">
            <a:avLst/>
          </a:prstGeom>
        </p:spPr>
      </p:pic>
      <p:sp>
        <p:nvSpPr>
          <p:cNvPr name="TextBox 3" id="3"/>
          <p:cNvSpPr txBox="true"/>
          <p:nvPr/>
        </p:nvSpPr>
        <p:spPr>
          <a:xfrm rot="0">
            <a:off x="7811339" y="1204376"/>
            <a:ext cx="9447961" cy="1228792"/>
          </a:xfrm>
          <a:prstGeom prst="rect">
            <a:avLst/>
          </a:prstGeom>
        </p:spPr>
        <p:txBody>
          <a:bodyPr anchor="t" rtlCol="false" tIns="0" lIns="0" bIns="0" rIns="0">
            <a:spAutoFit/>
          </a:bodyPr>
          <a:lstStyle/>
          <a:p>
            <a:pPr algn="r">
              <a:lnSpc>
                <a:spcPts val="9600"/>
              </a:lnSpc>
            </a:pPr>
            <a:r>
              <a:rPr lang="en-US" b="true" sz="8000" i="false" spc="400">
                <a:solidFill>
                  <a:srgbClr val="000000"/>
                </a:solidFill>
                <a:latin typeface="League Spartan"/>
              </a:rPr>
              <a:t>INTRODUCTION</a:t>
            </a:r>
          </a:p>
        </p:txBody>
      </p:sp>
      <p:grpSp>
        <p:nvGrpSpPr>
          <p:cNvPr name="Group 4" id="4"/>
          <p:cNvGrpSpPr/>
          <p:nvPr/>
        </p:nvGrpSpPr>
        <p:grpSpPr>
          <a:xfrm rot="0">
            <a:off x="9144000" y="3652464"/>
            <a:ext cx="8115300" cy="5171351"/>
            <a:chOff x="0" y="0"/>
            <a:chExt cx="10820400" cy="6895135"/>
          </a:xfrm>
        </p:grpSpPr>
        <p:sp>
          <p:nvSpPr>
            <p:cNvPr name="TextBox 5" id="5"/>
            <p:cNvSpPr txBox="true"/>
            <p:nvPr/>
          </p:nvSpPr>
          <p:spPr>
            <a:xfrm rot="0">
              <a:off x="0" y="1304919"/>
              <a:ext cx="10820400" cy="5590216"/>
            </a:xfrm>
            <a:prstGeom prst="rect">
              <a:avLst/>
            </a:prstGeom>
          </p:spPr>
          <p:txBody>
            <a:bodyPr anchor="t" rtlCol="false" tIns="0" lIns="0" bIns="0" rIns="0">
              <a:spAutoFit/>
            </a:bodyPr>
            <a:lstStyle/>
            <a:p>
              <a:pPr algn="r">
                <a:lnSpc>
                  <a:spcPts val="4772"/>
                </a:lnSpc>
              </a:pPr>
              <a:r>
                <a:rPr lang="en-US" b="false" sz="3181" i="false" spc="31">
                  <a:solidFill>
                    <a:srgbClr val="000000"/>
                  </a:solidFill>
                  <a:latin typeface="Gidole"/>
                </a:rPr>
                <a:t>Code validator on indorse.io and Founder of Tecmie, a Software Consulting Company.</a:t>
              </a:r>
            </a:p>
            <a:p>
              <a:pPr algn="r">
                <a:lnSpc>
                  <a:spcPts val="4772"/>
                </a:lnSpc>
              </a:pPr>
              <a:r>
                <a:rPr lang="en-US" b="false" sz="3181" i="false" spc="31">
                  <a:solidFill>
                    <a:srgbClr val="000000"/>
                  </a:solidFill>
                  <a:latin typeface="Gidole"/>
                </a:rPr>
                <a:t>Currently an EIT @MESTAFrica</a:t>
              </a:r>
            </a:p>
            <a:p>
              <a:pPr algn="r">
                <a:lnSpc>
                  <a:spcPts val="4772"/>
                </a:lnSpc>
              </a:pPr>
            </a:p>
            <a:p>
              <a:pPr algn="r">
                <a:lnSpc>
                  <a:spcPts val="4772"/>
                </a:lnSpc>
              </a:pPr>
            </a:p>
            <a:p>
              <a:pPr algn="r">
                <a:lnSpc>
                  <a:spcPts val="4772"/>
                </a:lnSpc>
              </a:pPr>
              <a:r>
                <a:rPr lang="en-US" b="false" sz="3181" i="false" spc="31">
                  <a:solidFill>
                    <a:srgbClr val="000000"/>
                  </a:solidFill>
                  <a:latin typeface="Gidole"/>
                </a:rPr>
                <a:t>Twitter: @koolamusic</a:t>
              </a:r>
            </a:p>
            <a:p>
              <a:pPr algn="r">
                <a:lnSpc>
                  <a:spcPts val="4772"/>
                </a:lnSpc>
              </a:pPr>
              <a:r>
                <a:rPr lang="en-US" b="true" sz="3181" i="false" spc="31">
                  <a:solidFill>
                    <a:srgbClr val="000000"/>
                  </a:solidFill>
                  <a:latin typeface="Gidole"/>
                </a:rPr>
                <a:t>Website: www.andrewmiracle.com</a:t>
              </a:r>
            </a:p>
          </p:txBody>
        </p:sp>
        <p:sp>
          <p:nvSpPr>
            <p:cNvPr name="TextBox 6" id="6"/>
            <p:cNvSpPr txBox="true"/>
            <p:nvPr/>
          </p:nvSpPr>
          <p:spPr>
            <a:xfrm rot="0">
              <a:off x="0" y="0"/>
              <a:ext cx="10820400" cy="797309"/>
            </a:xfrm>
            <a:prstGeom prst="rect">
              <a:avLst/>
            </a:prstGeom>
          </p:spPr>
          <p:txBody>
            <a:bodyPr anchor="t" rtlCol="false" tIns="0" lIns="0" bIns="0" rIns="0">
              <a:spAutoFit/>
            </a:bodyPr>
            <a:lstStyle/>
            <a:p>
              <a:pPr algn="r">
                <a:lnSpc>
                  <a:spcPts val="4708"/>
                </a:lnSpc>
              </a:pPr>
              <a:r>
                <a:rPr lang="en-US" b="true" sz="3923" i="false" spc="196">
                  <a:solidFill>
                    <a:srgbClr val="000000"/>
                  </a:solidFill>
                  <a:latin typeface="League Spartan"/>
                </a:rPr>
                <a:t>I AM ANDREW MIRACLE</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585342"/>
            <a:ext cx="7652502" cy="5865495"/>
          </a:xfrm>
          <a:prstGeom prst="rect">
            <a:avLst/>
          </a:prstGeom>
        </p:spPr>
        <p:txBody>
          <a:bodyPr anchor="t" rtlCol="false" tIns="0" lIns="0" bIns="0" rIns="0">
            <a:spAutoFit/>
          </a:bodyPr>
          <a:lstStyle/>
          <a:p>
            <a:pPr>
              <a:lnSpc>
                <a:spcPts val="4200"/>
              </a:lnSpc>
            </a:pPr>
            <a:r>
              <a:rPr lang="en-US" b="false" sz="2800" i="false" spc="28">
                <a:solidFill>
                  <a:srgbClr val="000000"/>
                </a:solidFill>
                <a:latin typeface="Gidole"/>
              </a:rPr>
              <a:t>An isomorphic app is a web app that blends a server-rendered web app with a single-page application. On the one hand, we want to take advantage of fast perceived performance and SEO-friendly rendering from the server.</a:t>
            </a:r>
          </a:p>
          <a:p>
            <a:pPr>
              <a:lnSpc>
                <a:spcPts val="4200"/>
              </a:lnSpc>
            </a:pPr>
            <a:r>
              <a:rPr lang="en-US" b="false" sz="2800" i="false" spc="28">
                <a:solidFill>
                  <a:srgbClr val="000000"/>
                </a:solidFill>
                <a:latin typeface="Gidole"/>
              </a:rPr>
              <a:t>In this type of architecture, most of the code can be executed both on the server and the client. You can choose what you want to render on the  server for a faster initial page load, and after that, the client takes  over the rendering while the user is interacting with the app.</a:t>
            </a:r>
          </a:p>
        </p:txBody>
      </p:sp>
      <p:grpSp>
        <p:nvGrpSpPr>
          <p:cNvPr name="Group 3" id="3"/>
          <p:cNvGrpSpPr/>
          <p:nvPr/>
        </p:nvGrpSpPr>
        <p:grpSpPr>
          <a:xfrm rot="0">
            <a:off x="10738167" y="0"/>
            <a:ext cx="7549833" cy="10287000"/>
            <a:chOff x="0" y="0"/>
            <a:chExt cx="10066444" cy="13716000"/>
          </a:xfrm>
        </p:grpSpPr>
        <p:pic>
          <p:nvPicPr>
            <p:cNvPr name="Picture 4" id="4"/>
            <p:cNvPicPr>
              <a:picLocks noChangeAspect="true"/>
            </p:cNvPicPr>
            <p:nvPr/>
          </p:nvPicPr>
          <p:blipFill>
            <a:blip r:embed="rId2"/>
            <a:srcRect l="25688" t="0" r="25688" b="0"/>
            <a:stretch>
              <a:fillRect/>
            </a:stretch>
          </p:blipFill>
          <p:spPr>
            <a:xfrm>
              <a:off x="0" y="0"/>
              <a:ext cx="5033222" cy="6858000"/>
            </a:xfrm>
            <a:prstGeom prst="rect">
              <a:avLst/>
            </a:prstGeom>
          </p:spPr>
        </p:pic>
        <p:pic>
          <p:nvPicPr>
            <p:cNvPr name="Picture 5" id="5"/>
            <p:cNvPicPr>
              <a:picLocks noChangeAspect="true"/>
            </p:cNvPicPr>
            <p:nvPr/>
          </p:nvPicPr>
          <p:blipFill>
            <a:blip r:embed="rId3"/>
            <a:srcRect l="25551" t="0" r="25551" b="0"/>
            <a:stretch>
              <a:fillRect/>
            </a:stretch>
          </p:blipFill>
          <p:spPr>
            <a:xfrm>
              <a:off x="0" y="6858000"/>
              <a:ext cx="5033222" cy="6858000"/>
            </a:xfrm>
            <a:prstGeom prst="rect">
              <a:avLst/>
            </a:prstGeom>
          </p:spPr>
        </p:pic>
        <p:pic>
          <p:nvPicPr>
            <p:cNvPr name="Picture 6" id="6"/>
            <p:cNvPicPr>
              <a:picLocks noChangeAspect="true"/>
            </p:cNvPicPr>
            <p:nvPr/>
          </p:nvPicPr>
          <p:blipFill>
            <a:blip r:embed="rId4"/>
            <a:srcRect l="36651" t="0" r="36651" b="0"/>
            <a:stretch>
              <a:fillRect/>
            </a:stretch>
          </p:blipFill>
          <p:spPr>
            <a:xfrm>
              <a:off x="5033222" y="0"/>
              <a:ext cx="5033222" cy="13716000"/>
            </a:xfrm>
            <a:prstGeom prst="rect">
              <a:avLst/>
            </a:prstGeom>
          </p:spPr>
        </p:pic>
      </p:grpSp>
      <p:grpSp>
        <p:nvGrpSpPr>
          <p:cNvPr name="Group 7" id="7"/>
          <p:cNvGrpSpPr/>
          <p:nvPr/>
        </p:nvGrpSpPr>
        <p:grpSpPr>
          <a:xfrm rot="-10800000">
            <a:off x="15526142" y="5503461"/>
            <a:ext cx="5523717" cy="4783539"/>
            <a:chOff x="0" y="0"/>
            <a:chExt cx="6350000" cy="5499100"/>
          </a:xfrm>
        </p:grpSpPr>
        <p:sp>
          <p:nvSpPr>
            <p:cNvPr name="Freeform 8" id="8"/>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FFDE59"/>
            </a:solidFill>
          </p:spPr>
        </p:sp>
      </p:grpSp>
      <p:grpSp>
        <p:nvGrpSpPr>
          <p:cNvPr name="Group 9" id="9"/>
          <p:cNvGrpSpPr/>
          <p:nvPr/>
        </p:nvGrpSpPr>
        <p:grpSpPr>
          <a:xfrm rot="0">
            <a:off x="1028700" y="1224926"/>
            <a:ext cx="17581700" cy="1127760"/>
            <a:chOff x="0" y="0"/>
            <a:chExt cx="23442267" cy="1503680"/>
          </a:xfrm>
        </p:grpSpPr>
        <p:sp>
          <p:nvSpPr>
            <p:cNvPr name="TextBox 10" id="10"/>
            <p:cNvSpPr txBox="true"/>
            <p:nvPr/>
          </p:nvSpPr>
          <p:spPr>
            <a:xfrm rot="0">
              <a:off x="0" y="0"/>
              <a:ext cx="10203336" cy="1503680"/>
            </a:xfrm>
            <a:prstGeom prst="rect">
              <a:avLst/>
            </a:prstGeom>
          </p:spPr>
          <p:txBody>
            <a:bodyPr anchor="t" rtlCol="false" tIns="0" lIns="0" bIns="0" rIns="0">
              <a:spAutoFit/>
            </a:bodyPr>
            <a:lstStyle/>
            <a:p>
              <a:pPr>
                <a:lnSpc>
                  <a:spcPts val="4440"/>
                </a:lnSpc>
              </a:pPr>
              <a:r>
                <a:rPr lang="en-US" b="true" sz="3700" i="false" spc="185">
                  <a:solidFill>
                    <a:srgbClr val="000000"/>
                  </a:solidFill>
                  <a:latin typeface="League Spartan"/>
                </a:rPr>
                <a:t>APPLICATION ARCHITECTURE</a:t>
              </a:r>
            </a:p>
          </p:txBody>
        </p:sp>
        <p:sp>
          <p:nvSpPr>
            <p:cNvPr name="AutoShape 11" id="11"/>
            <p:cNvSpPr/>
            <p:nvPr/>
          </p:nvSpPr>
          <p:spPr>
            <a:xfrm rot="0">
              <a:off x="10820400" y="714379"/>
              <a:ext cx="12621867" cy="74923"/>
            </a:xfrm>
            <a:prstGeom prst="rect">
              <a:avLst/>
            </a:prstGeom>
            <a:solidFill>
              <a:srgbClr val="000000"/>
            </a:solidFill>
          </p:spPr>
        </p:sp>
      </p:grpSp>
      <p:sp>
        <p:nvSpPr>
          <p:cNvPr name="TextBox 12" id="12"/>
          <p:cNvSpPr txBox="true"/>
          <p:nvPr/>
        </p:nvSpPr>
        <p:spPr>
          <a:xfrm rot="0">
            <a:off x="1028700" y="3117735"/>
            <a:ext cx="7652502" cy="365760"/>
          </a:xfrm>
          <a:prstGeom prst="rect">
            <a:avLst/>
          </a:prstGeom>
        </p:spPr>
        <p:txBody>
          <a:bodyPr anchor="t" rtlCol="false" tIns="0" lIns="0" bIns="0" rIns="0">
            <a:spAutoFit/>
          </a:bodyPr>
          <a:lstStyle/>
          <a:p>
            <a:pPr>
              <a:lnSpc>
                <a:spcPts val="2879"/>
              </a:lnSpc>
            </a:pPr>
            <a:r>
              <a:rPr lang="en-US" b="true" sz="2400" i="false" spc="120">
                <a:solidFill>
                  <a:srgbClr val="000000"/>
                </a:solidFill>
                <a:latin typeface="League Spartan"/>
              </a:rPr>
              <a:t>ISORMORPHIC/ UNIVERSAL APPS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46094" y="0"/>
            <a:ext cx="14331090" cy="10748318"/>
          </a:xfrm>
          <a:prstGeom prst="rect">
            <a:avLst/>
          </a:prstGeom>
        </p:spPr>
      </p:pic>
      <p:grpSp>
        <p:nvGrpSpPr>
          <p:cNvPr name="Group 3" id="3"/>
          <p:cNvGrpSpPr/>
          <p:nvPr/>
        </p:nvGrpSpPr>
        <p:grpSpPr>
          <a:xfrm rot="0">
            <a:off x="1028700" y="948985"/>
            <a:ext cx="18081449" cy="990600"/>
            <a:chOff x="0" y="0"/>
            <a:chExt cx="24108598" cy="1320800"/>
          </a:xfrm>
        </p:grpSpPr>
        <p:sp>
          <p:nvSpPr>
            <p:cNvPr name="TextBox 4" id="4"/>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FOLDER STRUCTURE</a:t>
              </a:r>
            </a:p>
          </p:txBody>
        </p:sp>
        <p:sp>
          <p:nvSpPr>
            <p:cNvPr name="AutoShape 5" id="5"/>
            <p:cNvSpPr/>
            <p:nvPr/>
          </p:nvSpPr>
          <p:spPr>
            <a:xfrm rot="0">
              <a:off x="15432514" y="622939"/>
              <a:ext cx="8676084" cy="74923"/>
            </a:xfrm>
            <a:prstGeom prst="rect">
              <a:avLst/>
            </a:prstGeom>
            <a:solidFill>
              <a:srgbClr val="000000"/>
            </a:solidFill>
          </p:spPr>
        </p:sp>
      </p:grpSp>
      <p:sp>
        <p:nvSpPr>
          <p:cNvPr name="TextBox 6" id="6"/>
          <p:cNvSpPr txBox="true"/>
          <p:nvPr/>
        </p:nvSpPr>
        <p:spPr>
          <a:xfrm rot="0">
            <a:off x="6322496" y="8726846"/>
            <a:ext cx="6045434" cy="1149731"/>
          </a:xfrm>
          <a:prstGeom prst="rect">
            <a:avLst/>
          </a:prstGeom>
        </p:spPr>
        <p:txBody>
          <a:bodyPr anchor="t" rtlCol="false" tIns="0" lIns="0" bIns="0" rIns="0">
            <a:spAutoFit/>
          </a:bodyPr>
          <a:lstStyle/>
          <a:p>
            <a:pPr>
              <a:lnSpc>
                <a:spcPts val="4521"/>
              </a:lnSpc>
            </a:pPr>
            <a:r>
              <a:rPr lang="en-US" b="false" sz="3399" i="false" spc="339">
                <a:solidFill>
                  <a:srgbClr val="16111C"/>
                </a:solidFill>
                <a:latin typeface="Gidole"/>
              </a:rPr>
              <a:t>ATOMIC DESIGN PRINCIPLE - BEST APPLIED IN FE DEV.</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1028700" y="948985"/>
            <a:ext cx="18081449" cy="990600"/>
            <a:chOff x="0" y="0"/>
            <a:chExt cx="24108598" cy="1320800"/>
          </a:xfrm>
        </p:grpSpPr>
        <p:sp>
          <p:nvSpPr>
            <p:cNvPr name="TextBox 3" id="3"/>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FOLDER STRUCTURE</a:t>
              </a:r>
            </a:p>
          </p:txBody>
        </p:sp>
        <p:sp>
          <p:nvSpPr>
            <p:cNvPr name="AutoShape 4" id="4"/>
            <p:cNvSpPr/>
            <p:nvPr/>
          </p:nvSpPr>
          <p:spPr>
            <a:xfrm rot="0">
              <a:off x="15432514" y="622939"/>
              <a:ext cx="8676084" cy="74923"/>
            </a:xfrm>
            <a:prstGeom prst="rect">
              <a:avLst/>
            </a:prstGeom>
            <a:solidFill>
              <a:srgbClr val="000000"/>
            </a:solidFill>
          </p:spPr>
        </p:sp>
      </p:grpSp>
      <p:sp>
        <p:nvSpPr>
          <p:cNvPr name="TextBox 5" id="5"/>
          <p:cNvSpPr txBox="true"/>
          <p:nvPr/>
        </p:nvSpPr>
        <p:spPr>
          <a:xfrm rot="0">
            <a:off x="11213866" y="3993769"/>
            <a:ext cx="6045434" cy="1149731"/>
          </a:xfrm>
          <a:prstGeom prst="rect">
            <a:avLst/>
          </a:prstGeom>
        </p:spPr>
        <p:txBody>
          <a:bodyPr anchor="t" rtlCol="false" tIns="0" lIns="0" bIns="0" rIns="0">
            <a:spAutoFit/>
          </a:bodyPr>
          <a:lstStyle/>
          <a:p>
            <a:pPr>
              <a:lnSpc>
                <a:spcPts val="4521"/>
              </a:lnSpc>
            </a:pPr>
            <a:r>
              <a:rPr lang="en-US" b="false" sz="3399" i="false" spc="339">
                <a:solidFill>
                  <a:srgbClr val="16111C"/>
                </a:solidFill>
                <a:latin typeface="Gidole"/>
              </a:rPr>
              <a:t>FRACTAL APP STRUCTURE- BEST APPLIED IN BE DEV.</a:t>
            </a:r>
          </a:p>
        </p:txBody>
      </p:sp>
      <p:pic>
        <p:nvPicPr>
          <p:cNvPr name="Picture 6" id="6"/>
          <p:cNvPicPr>
            <a:picLocks noChangeAspect="true"/>
          </p:cNvPicPr>
          <p:nvPr/>
        </p:nvPicPr>
        <p:blipFill>
          <a:blip r:embed="rId2"/>
          <a:srcRect l="0" t="0" r="0" b="0"/>
          <a:stretch>
            <a:fillRect/>
          </a:stretch>
        </p:blipFill>
        <p:spPr>
          <a:xfrm flipH="false" flipV="false" rot="0">
            <a:off x="1028700" y="1939585"/>
            <a:ext cx="9231715" cy="8160177"/>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56390"/>
            <a:ext cx="9144000" cy="10399781"/>
          </a:xfrm>
          <a:prstGeom prst="rect">
            <a:avLst/>
          </a:prstGeom>
          <a:solidFill>
            <a:srgbClr val="FFDE59"/>
          </a:solidFill>
        </p:spPr>
      </p:sp>
      <p:sp>
        <p:nvSpPr>
          <p:cNvPr name="TextBox 3" id="3"/>
          <p:cNvSpPr txBox="true"/>
          <p:nvPr/>
        </p:nvSpPr>
        <p:spPr>
          <a:xfrm rot="0">
            <a:off x="877788" y="3759180"/>
            <a:ext cx="6761897" cy="958215"/>
          </a:xfrm>
          <a:prstGeom prst="rect">
            <a:avLst/>
          </a:prstGeom>
        </p:spPr>
        <p:txBody>
          <a:bodyPr anchor="t" rtlCol="false" tIns="0" lIns="0" bIns="0" rIns="0">
            <a:spAutoFit/>
          </a:bodyPr>
          <a:lstStyle/>
          <a:p>
            <a:pPr>
              <a:lnSpc>
                <a:spcPts val="7839"/>
              </a:lnSpc>
            </a:pPr>
            <a:r>
              <a:rPr lang="en-US" b="false" sz="5600" i="true" spc="168">
                <a:solidFill>
                  <a:srgbClr val="000000"/>
                </a:solidFill>
                <a:latin typeface="League Spartan"/>
              </a:rPr>
              <a:t>CSS LIBRARIES</a:t>
            </a:r>
          </a:p>
        </p:txBody>
      </p:sp>
      <p:sp>
        <p:nvSpPr>
          <p:cNvPr name="TextBox 4" id="4"/>
          <p:cNvSpPr txBox="true"/>
          <p:nvPr/>
        </p:nvSpPr>
        <p:spPr>
          <a:xfrm rot="0">
            <a:off x="10173093" y="3690600"/>
            <a:ext cx="6761897" cy="958215"/>
          </a:xfrm>
          <a:prstGeom prst="rect">
            <a:avLst/>
          </a:prstGeom>
        </p:spPr>
        <p:txBody>
          <a:bodyPr anchor="t" rtlCol="false" tIns="0" lIns="0" bIns="0" rIns="0">
            <a:spAutoFit/>
          </a:bodyPr>
          <a:lstStyle/>
          <a:p>
            <a:pPr>
              <a:lnSpc>
                <a:spcPts val="7839"/>
              </a:lnSpc>
            </a:pPr>
            <a:r>
              <a:rPr lang="en-US" b="false" sz="5600" i="true" spc="168">
                <a:solidFill>
                  <a:srgbClr val="FFDE59"/>
                </a:solidFill>
                <a:latin typeface="League Spartan"/>
              </a:rPr>
              <a:t>CSS IN JS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DE59"/>
        </a:solidFill>
      </p:bgPr>
    </p:bg>
    <p:spTree>
      <p:nvGrpSpPr>
        <p:cNvPr id="1" name=""/>
        <p:cNvGrpSpPr/>
        <p:nvPr/>
      </p:nvGrpSpPr>
      <p:grpSpPr>
        <a:xfrm>
          <a:off x="0" y="0"/>
          <a:ext cx="0" cy="0"/>
          <a:chOff x="0" y="0"/>
          <a:chExt cx="0" cy="0"/>
        </a:xfrm>
      </p:grpSpPr>
      <p:sp>
        <p:nvSpPr>
          <p:cNvPr name="TextBox 2" id="2"/>
          <p:cNvSpPr txBox="true"/>
          <p:nvPr/>
        </p:nvSpPr>
        <p:spPr>
          <a:xfrm rot="0">
            <a:off x="877788" y="740989"/>
            <a:ext cx="6761897" cy="958215"/>
          </a:xfrm>
          <a:prstGeom prst="rect">
            <a:avLst/>
          </a:prstGeom>
        </p:spPr>
        <p:txBody>
          <a:bodyPr anchor="t" rtlCol="false" tIns="0" lIns="0" bIns="0" rIns="0">
            <a:spAutoFit/>
          </a:bodyPr>
          <a:lstStyle/>
          <a:p>
            <a:pPr>
              <a:lnSpc>
                <a:spcPts val="7839"/>
              </a:lnSpc>
            </a:pPr>
            <a:r>
              <a:rPr lang="en-US" b="false" sz="5600" i="true" spc="168">
                <a:solidFill>
                  <a:srgbClr val="000000"/>
                </a:solidFill>
                <a:latin typeface="League Spartan"/>
              </a:rPr>
              <a:t>CSS LIBRARIES</a:t>
            </a:r>
          </a:p>
        </p:txBody>
      </p:sp>
      <p:pic>
        <p:nvPicPr>
          <p:cNvPr name="Picture 3" id="3"/>
          <p:cNvPicPr>
            <a:picLocks noChangeAspect="true"/>
          </p:cNvPicPr>
          <p:nvPr/>
        </p:nvPicPr>
        <p:blipFill>
          <a:blip r:embed="rId2"/>
          <a:srcRect l="0" t="0" r="0" b="0"/>
          <a:stretch>
            <a:fillRect/>
          </a:stretch>
        </p:blipFill>
        <p:spPr>
          <a:xfrm flipH="false" flipV="false" rot="0">
            <a:off x="1214763" y="3113107"/>
            <a:ext cx="5722416" cy="3225362"/>
          </a:xfrm>
          <a:prstGeom prst="rect">
            <a:avLst/>
          </a:prstGeom>
        </p:spPr>
      </p:pic>
      <p:sp>
        <p:nvSpPr>
          <p:cNvPr name="TextBox 4" id="4"/>
          <p:cNvSpPr txBox="true"/>
          <p:nvPr/>
        </p:nvSpPr>
        <p:spPr>
          <a:xfrm rot="0">
            <a:off x="8721195" y="2581612"/>
            <a:ext cx="8346435" cy="958215"/>
          </a:xfrm>
          <a:prstGeom prst="rect">
            <a:avLst/>
          </a:prstGeom>
        </p:spPr>
        <p:txBody>
          <a:bodyPr anchor="t" rtlCol="false" tIns="0" lIns="0" bIns="0" rIns="0">
            <a:spAutoFit/>
          </a:bodyPr>
          <a:lstStyle/>
          <a:p>
            <a:pPr>
              <a:lnSpc>
                <a:spcPts val="7839"/>
              </a:lnSpc>
            </a:pPr>
            <a:r>
              <a:rPr lang="en-US" b="false" sz="5600" i="true" spc="168">
                <a:solidFill>
                  <a:srgbClr val="070135"/>
                </a:solidFill>
                <a:latin typeface="League Spartan"/>
              </a:rPr>
              <a:t>Zurb Foundation</a:t>
            </a:r>
          </a:p>
        </p:txBody>
      </p:sp>
      <p:sp>
        <p:nvSpPr>
          <p:cNvPr name="TextBox 5" id="5"/>
          <p:cNvSpPr txBox="true"/>
          <p:nvPr/>
        </p:nvSpPr>
        <p:spPr>
          <a:xfrm rot="0">
            <a:off x="8660179" y="4784239"/>
            <a:ext cx="8346435" cy="958215"/>
          </a:xfrm>
          <a:prstGeom prst="rect">
            <a:avLst/>
          </a:prstGeom>
        </p:spPr>
        <p:txBody>
          <a:bodyPr anchor="t" rtlCol="false" tIns="0" lIns="0" bIns="0" rIns="0">
            <a:spAutoFit/>
          </a:bodyPr>
          <a:lstStyle/>
          <a:p>
            <a:pPr>
              <a:lnSpc>
                <a:spcPts val="7839"/>
              </a:lnSpc>
            </a:pPr>
            <a:r>
              <a:rPr lang="en-US" b="false" sz="5600" i="true" spc="168">
                <a:solidFill>
                  <a:srgbClr val="000000"/>
                </a:solidFill>
                <a:latin typeface="League Spartan"/>
              </a:rPr>
              <a:t>Tachyons CSS</a:t>
            </a:r>
          </a:p>
        </p:txBody>
      </p:sp>
      <p:sp>
        <p:nvSpPr>
          <p:cNvPr name="TextBox 6" id="6"/>
          <p:cNvSpPr txBox="true"/>
          <p:nvPr/>
        </p:nvSpPr>
        <p:spPr>
          <a:xfrm rot="0">
            <a:off x="8775224" y="6735350"/>
            <a:ext cx="8346435" cy="958215"/>
          </a:xfrm>
          <a:prstGeom prst="rect">
            <a:avLst/>
          </a:prstGeom>
        </p:spPr>
        <p:txBody>
          <a:bodyPr anchor="t" rtlCol="false" tIns="0" lIns="0" bIns="0" rIns="0">
            <a:spAutoFit/>
          </a:bodyPr>
          <a:lstStyle/>
          <a:p>
            <a:pPr>
              <a:lnSpc>
                <a:spcPts val="7839"/>
              </a:lnSpc>
            </a:pPr>
            <a:r>
              <a:rPr lang="en-US" b="false" sz="5600" i="true" spc="168">
                <a:solidFill>
                  <a:srgbClr val="41B883"/>
                </a:solidFill>
                <a:latin typeface="League Spartan"/>
              </a:rPr>
              <a:t>Bulma CSS</a:t>
            </a:r>
          </a:p>
        </p:txBody>
      </p:sp>
      <p:sp>
        <p:nvSpPr>
          <p:cNvPr name="TextBox 7" id="7"/>
          <p:cNvSpPr txBox="true"/>
          <p:nvPr/>
        </p:nvSpPr>
        <p:spPr>
          <a:xfrm rot="0">
            <a:off x="8811089" y="3462220"/>
            <a:ext cx="8346435" cy="643890"/>
          </a:xfrm>
          <a:prstGeom prst="rect">
            <a:avLst/>
          </a:prstGeom>
        </p:spPr>
        <p:txBody>
          <a:bodyPr anchor="t" rtlCol="false" tIns="0" lIns="0" bIns="0" rIns="0">
            <a:spAutoFit/>
          </a:bodyPr>
          <a:lstStyle/>
          <a:p>
            <a:pPr>
              <a:lnSpc>
                <a:spcPts val="5040"/>
              </a:lnSpc>
            </a:pPr>
            <a:r>
              <a:rPr lang="en-US" b="false" sz="3600" i="false" spc="107">
                <a:solidFill>
                  <a:srgbClr val="070135"/>
                </a:solidFill>
                <a:latin typeface="Gidole"/>
              </a:rPr>
              <a:t>https://f</a:t>
            </a:r>
            <a:r>
              <a:rPr lang="en-US" sz="3600" spc="107" b="false">
                <a:solidFill>
                  <a:srgbClr val="070135"/>
                </a:solidFill>
                <a:latin typeface="Gidole"/>
              </a:rPr>
              <a:t>oundation</a:t>
            </a:r>
            <a:r>
              <a:rPr lang="en-US" b="false" sz="3600" i="false" spc="107">
                <a:solidFill>
                  <a:srgbClr val="070135"/>
                </a:solidFill>
                <a:latin typeface="Gidole"/>
              </a:rPr>
              <a:t>.zurb.com/</a:t>
            </a:r>
          </a:p>
        </p:txBody>
      </p:sp>
      <p:sp>
        <p:nvSpPr>
          <p:cNvPr name="TextBox 8" id="8"/>
          <p:cNvSpPr txBox="true"/>
          <p:nvPr/>
        </p:nvSpPr>
        <p:spPr>
          <a:xfrm rot="0">
            <a:off x="8825527" y="5564241"/>
            <a:ext cx="8346435" cy="643890"/>
          </a:xfrm>
          <a:prstGeom prst="rect">
            <a:avLst/>
          </a:prstGeom>
        </p:spPr>
        <p:txBody>
          <a:bodyPr anchor="t" rtlCol="false" tIns="0" lIns="0" bIns="0" rIns="0">
            <a:spAutoFit/>
          </a:bodyPr>
          <a:lstStyle/>
          <a:p>
            <a:pPr>
              <a:lnSpc>
                <a:spcPts val="5040"/>
              </a:lnSpc>
            </a:pPr>
            <a:r>
              <a:rPr lang="en-US" b="false" sz="3600" i="false" spc="107">
                <a:solidFill>
                  <a:srgbClr val="070135"/>
                </a:solidFill>
                <a:latin typeface="Gidole"/>
              </a:rPr>
              <a:t>https://t</a:t>
            </a:r>
            <a:r>
              <a:rPr lang="en-US" sz="3600" spc="107" b="false">
                <a:solidFill>
                  <a:srgbClr val="070135"/>
                </a:solidFill>
                <a:latin typeface="Gidole"/>
              </a:rPr>
              <a:t>achyon</a:t>
            </a:r>
            <a:r>
              <a:rPr lang="en-US" b="false" sz="3600" i="false" spc="107">
                <a:solidFill>
                  <a:srgbClr val="070135"/>
                </a:solidFill>
                <a:latin typeface="Gidole"/>
              </a:rPr>
              <a:t>s.io/</a:t>
            </a:r>
          </a:p>
        </p:txBody>
      </p:sp>
      <p:sp>
        <p:nvSpPr>
          <p:cNvPr name="TextBox 9" id="9"/>
          <p:cNvSpPr txBox="true"/>
          <p:nvPr/>
        </p:nvSpPr>
        <p:spPr>
          <a:xfrm rot="0">
            <a:off x="8839966" y="7515352"/>
            <a:ext cx="8346435" cy="643890"/>
          </a:xfrm>
          <a:prstGeom prst="rect">
            <a:avLst/>
          </a:prstGeom>
        </p:spPr>
        <p:txBody>
          <a:bodyPr anchor="t" rtlCol="false" tIns="0" lIns="0" bIns="0" rIns="0">
            <a:spAutoFit/>
          </a:bodyPr>
          <a:lstStyle/>
          <a:p>
            <a:pPr>
              <a:lnSpc>
                <a:spcPts val="5040"/>
              </a:lnSpc>
            </a:pPr>
            <a:r>
              <a:rPr lang="en-US" b="false" sz="3600" i="false" spc="107">
                <a:solidFill>
                  <a:srgbClr val="070135"/>
                </a:solidFill>
                <a:latin typeface="Gidole"/>
              </a:rPr>
              <a:t>https://bulm</a:t>
            </a:r>
            <a:r>
              <a:rPr lang="en-US" sz="3600" spc="107" b="false">
                <a:solidFill>
                  <a:srgbClr val="070135"/>
                </a:solidFill>
                <a:latin typeface="Gidole"/>
              </a:rPr>
              <a:t>a</a:t>
            </a:r>
            <a:r>
              <a:rPr lang="en-US" b="false" sz="3600" i="false" spc="107">
                <a:solidFill>
                  <a:srgbClr val="070135"/>
                </a:solidFill>
                <a:latin typeface="Gidole"/>
              </a:rPr>
              <a:t>.io/</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200101" y="598226"/>
            <a:ext cx="14734890" cy="2084070"/>
          </a:xfrm>
          <a:prstGeom prst="rect">
            <a:avLst/>
          </a:prstGeom>
        </p:spPr>
        <p:txBody>
          <a:bodyPr anchor="t" rtlCol="false" tIns="0" lIns="0" bIns="0" rIns="0">
            <a:spAutoFit/>
          </a:bodyPr>
          <a:lstStyle/>
          <a:p>
            <a:pPr algn="ctr">
              <a:lnSpc>
                <a:spcPts val="10080"/>
              </a:lnSpc>
            </a:pPr>
            <a:r>
              <a:rPr lang="en-US" b="false" sz="7200" i="true" spc="215">
                <a:solidFill>
                  <a:srgbClr val="FFDE59"/>
                </a:solidFill>
                <a:latin typeface="League Spartan"/>
              </a:rPr>
              <a:t>CSS-IN-JS</a:t>
            </a:r>
          </a:p>
          <a:p>
            <a:pPr algn="ctr">
              <a:lnSpc>
                <a:spcPts val="6719"/>
              </a:lnSpc>
            </a:pPr>
            <a:r>
              <a:rPr lang="en-US" b="false" sz="4800" i="true" spc="144">
                <a:solidFill>
                  <a:srgbClr val="FFDE59"/>
                </a:solidFill>
                <a:latin typeface="League Spartan"/>
              </a:rPr>
              <a:t>THERE SO MANY CHOICES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48985"/>
            <a:ext cx="18081449" cy="990600"/>
            <a:chOff x="0" y="0"/>
            <a:chExt cx="24108598" cy="1320800"/>
          </a:xfrm>
        </p:grpSpPr>
        <p:sp>
          <p:nvSpPr>
            <p:cNvPr name="TextBox 3" id="3"/>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CSS IN JS</a:t>
              </a:r>
            </a:p>
          </p:txBody>
        </p:sp>
        <p:sp>
          <p:nvSpPr>
            <p:cNvPr name="AutoShape 4" id="4"/>
            <p:cNvSpPr/>
            <p:nvPr/>
          </p:nvSpPr>
          <p:spPr>
            <a:xfrm rot="0">
              <a:off x="15432514" y="622939"/>
              <a:ext cx="8676084" cy="74923"/>
            </a:xfrm>
            <a:prstGeom prst="rect">
              <a:avLst/>
            </a:prstGeom>
            <a:solidFill>
              <a:srgbClr val="000000"/>
            </a:solidFill>
          </p:spPr>
        </p:sp>
      </p:grpSp>
      <p:pic>
        <p:nvPicPr>
          <p:cNvPr name="Picture 5" id="5"/>
          <p:cNvPicPr>
            <a:picLocks noChangeAspect="true"/>
          </p:cNvPicPr>
          <p:nvPr/>
        </p:nvPicPr>
        <p:blipFill>
          <a:blip r:embed="rId2"/>
          <a:srcRect l="0" t="0" r="0" b="0"/>
          <a:stretch>
            <a:fillRect/>
          </a:stretch>
        </p:blipFill>
        <p:spPr>
          <a:xfrm flipH="false" flipV="false" rot="0">
            <a:off x="1045455" y="1752634"/>
            <a:ext cx="14630400" cy="822960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43971" y="1883848"/>
            <a:ext cx="17144029" cy="9643517"/>
          </a:xfrm>
          <a:prstGeom prst="rect">
            <a:avLst/>
          </a:prstGeom>
        </p:spPr>
      </p:pic>
      <p:grpSp>
        <p:nvGrpSpPr>
          <p:cNvPr name="Group 3" id="3"/>
          <p:cNvGrpSpPr/>
          <p:nvPr/>
        </p:nvGrpSpPr>
        <p:grpSpPr>
          <a:xfrm rot="0">
            <a:off x="1028700" y="948985"/>
            <a:ext cx="18081449" cy="990600"/>
            <a:chOff x="0" y="0"/>
            <a:chExt cx="24108598" cy="1320800"/>
          </a:xfrm>
        </p:grpSpPr>
        <p:sp>
          <p:nvSpPr>
            <p:cNvPr name="TextBox 4" id="4"/>
            <p:cNvSpPr txBox="true"/>
            <p:nvPr/>
          </p:nvSpPr>
          <p:spPr>
            <a:xfrm rot="0">
              <a:off x="0" y="-133350"/>
              <a:ext cx="14750381" cy="1454150"/>
            </a:xfrm>
            <a:prstGeom prst="rect">
              <a:avLst/>
            </a:prstGeom>
          </p:spPr>
          <p:txBody>
            <a:bodyPr anchor="t" rtlCol="false" tIns="0" lIns="0" bIns="0" rIns="0">
              <a:spAutoFit/>
            </a:bodyPr>
            <a:lstStyle/>
            <a:p>
              <a:pPr>
                <a:lnSpc>
                  <a:spcPts val="9100"/>
                </a:lnSpc>
              </a:pPr>
              <a:r>
                <a:rPr lang="en-US" b="false" sz="6500" i="true" spc="195">
                  <a:solidFill>
                    <a:srgbClr val="000000"/>
                  </a:solidFill>
                  <a:latin typeface="League Spartan"/>
                </a:rPr>
                <a:t>CSS IN JS == JS</a:t>
              </a:r>
            </a:p>
          </p:txBody>
        </p:sp>
        <p:sp>
          <p:nvSpPr>
            <p:cNvPr name="AutoShape 5" id="5"/>
            <p:cNvSpPr/>
            <p:nvPr/>
          </p:nvSpPr>
          <p:spPr>
            <a:xfrm rot="0">
              <a:off x="15432514" y="622939"/>
              <a:ext cx="8676084" cy="74923"/>
            </a:xfrm>
            <a:prstGeom prst="rect">
              <a:avLst/>
            </a:prstGeom>
            <a:solidFill>
              <a:srgbClr val="000000"/>
            </a:solidFill>
          </p:spPr>
        </p:sp>
      </p:grpSp>
    </p:spTree>
  </p:cSld>
  <p:clrMapOvr>
    <a:masterClrMapping/>
  </p:clrMapOvr>
</p:sld>
</file>

<file path=ppt/slides/slide28.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1231888" cy="2286000"/>
          </a:xfrm>
          <a:prstGeom prst="rect">
            <a:avLst/>
          </a:prstGeom>
        </p:spPr>
        <p:txBody>
          <a:bodyPr anchor="t" rtlCol="false" tIns="0" lIns="0" bIns="0" rIns="0">
            <a:spAutoFit/>
          </a:bodyPr>
          <a:lstStyle/>
          <a:p>
            <a:pPr>
              <a:lnSpc>
                <a:spcPts val="9000"/>
              </a:lnSpc>
            </a:pPr>
            <a:r>
              <a:rPr lang="en-US" b="true" sz="7500" i="false" spc="375">
                <a:solidFill>
                  <a:srgbClr val="000000"/>
                </a:solidFill>
                <a:latin typeface="League Spartan"/>
              </a:rPr>
              <a:t>BUNDLERS AND TASK RUNNERS</a:t>
            </a:r>
          </a:p>
        </p:txBody>
      </p:sp>
      <p:sp>
        <p:nvSpPr>
          <p:cNvPr name="AutoShape 3" id="3"/>
          <p:cNvSpPr/>
          <p:nvPr/>
        </p:nvSpPr>
        <p:spPr>
          <a:xfrm rot="0">
            <a:off x="-126851" y="7327839"/>
            <a:ext cx="18541702" cy="2959161"/>
          </a:xfrm>
          <a:prstGeom prst="rect">
            <a:avLst/>
          </a:prstGeom>
          <a:solidFill>
            <a:srgbClr val="000000">
              <a:alpha val="19607"/>
            </a:srgbClr>
          </a:solidFill>
        </p:spPr>
      </p:sp>
      <p:sp>
        <p:nvSpPr>
          <p:cNvPr name="TextBox 4" id="4"/>
          <p:cNvSpPr txBox="true"/>
          <p:nvPr/>
        </p:nvSpPr>
        <p:spPr>
          <a:xfrm rot="0">
            <a:off x="1517943" y="8491158"/>
            <a:ext cx="15741357" cy="575374"/>
          </a:xfrm>
          <a:prstGeom prst="rect">
            <a:avLst/>
          </a:prstGeom>
        </p:spPr>
        <p:txBody>
          <a:bodyPr anchor="t" rtlCol="false" tIns="0" lIns="0" bIns="0" rIns="0">
            <a:spAutoFit/>
          </a:bodyPr>
          <a:lstStyle/>
          <a:p>
            <a:pPr algn="r">
              <a:lnSpc>
                <a:spcPts val="4522"/>
              </a:lnSpc>
            </a:pPr>
            <a:r>
              <a:rPr lang="en-US" b="false" sz="3400" i="false" spc="340">
                <a:solidFill>
                  <a:srgbClr val="000000"/>
                </a:solidFill>
                <a:latin typeface="Gidole"/>
              </a:rPr>
              <a:t>WEBPACK, PARCEL, ROLLUPJS</a:t>
            </a:r>
          </a:p>
        </p:txBody>
      </p:sp>
      <p:grpSp>
        <p:nvGrpSpPr>
          <p:cNvPr name="Group 5" id="5"/>
          <p:cNvGrpSpPr/>
          <p:nvPr/>
        </p:nvGrpSpPr>
        <p:grpSpPr>
          <a:xfrm rot="-5400000">
            <a:off x="10897466" y="-231800"/>
            <a:ext cx="7565692" cy="7553587"/>
            <a:chOff x="0" y="0"/>
            <a:chExt cx="6350000" cy="6339840"/>
          </a:xfrm>
        </p:grpSpPr>
        <p:sp>
          <p:nvSpPr>
            <p:cNvPr name="Freeform 6" id="6"/>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grpSp>
        <p:nvGrpSpPr>
          <p:cNvPr name="Group 7" id="7"/>
          <p:cNvGrpSpPr/>
          <p:nvPr/>
        </p:nvGrpSpPr>
        <p:grpSpPr>
          <a:xfrm rot="-10800000">
            <a:off x="15695247" y="2544300"/>
            <a:ext cx="5523717" cy="4783539"/>
            <a:chOff x="0" y="0"/>
            <a:chExt cx="6350000" cy="5499100"/>
          </a:xfrm>
        </p:grpSpPr>
        <p:sp>
          <p:nvSpPr>
            <p:cNvPr name="Freeform 8" id="8"/>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FFDE59"/>
            </a:solidFill>
          </p:spPr>
        </p:sp>
      </p:grpSp>
    </p:spTree>
  </p:cSld>
  <p:clrMapOvr>
    <a:masterClrMapping/>
  </p:clrMapOvr>
</p:sld>
</file>

<file path=ppt/slides/slide29.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1028700" y="1135114"/>
            <a:ext cx="8047080" cy="3603710"/>
            <a:chOff x="0" y="0"/>
            <a:chExt cx="10729440" cy="4804946"/>
          </a:xfrm>
        </p:grpSpPr>
        <p:sp>
          <p:nvSpPr>
            <p:cNvPr name="TextBox 3" id="3"/>
            <p:cNvSpPr txBox="true"/>
            <p:nvPr/>
          </p:nvSpPr>
          <p:spPr>
            <a:xfrm rot="0">
              <a:off x="0" y="1291745"/>
              <a:ext cx="10729440" cy="3513201"/>
            </a:xfrm>
            <a:prstGeom prst="rect">
              <a:avLst/>
            </a:prstGeom>
          </p:spPr>
          <p:txBody>
            <a:bodyPr anchor="t" rtlCol="false" tIns="0" lIns="0" bIns="0" rIns="0">
              <a:spAutoFit/>
            </a:bodyPr>
            <a:lstStyle/>
            <a:p>
              <a:pPr>
                <a:lnSpc>
                  <a:spcPts val="3444"/>
                </a:lnSpc>
              </a:pPr>
              <a:r>
                <a:rPr lang="en-US" b="false" sz="2800" i="false" spc="28">
                  <a:solidFill>
                    <a:srgbClr val="000000"/>
                  </a:solidFill>
                  <a:latin typeface="Gidole"/>
                </a:rPr>
                <a:t>Webpack is an open-source JavaScript module bundler. It is a module bundler primarily for JavaScript, but it can transform front-end assets like HTML, CSS, and images if the corresponding plugins are included. Webpack takes modules with dependencies and generates static assets representing those modules.</a:t>
              </a:r>
            </a:p>
          </p:txBody>
        </p:sp>
        <p:sp>
          <p:nvSpPr>
            <p:cNvPr name="TextBox 4" id="4"/>
            <p:cNvSpPr txBox="true"/>
            <p:nvPr/>
          </p:nvSpPr>
          <p:spPr>
            <a:xfrm rot="0">
              <a:off x="0" y="0"/>
              <a:ext cx="10729440" cy="751840"/>
            </a:xfrm>
            <a:prstGeom prst="rect">
              <a:avLst/>
            </a:prstGeom>
          </p:spPr>
          <p:txBody>
            <a:bodyPr anchor="t" rtlCol="false" tIns="0" lIns="0" bIns="0" rIns="0">
              <a:spAutoFit/>
            </a:bodyPr>
            <a:lstStyle/>
            <a:p>
              <a:pPr algn="just">
                <a:lnSpc>
                  <a:spcPts val="4440"/>
                </a:lnSpc>
              </a:pPr>
              <a:r>
                <a:rPr lang="en-US" b="true" sz="3700" i="false" spc="185">
                  <a:solidFill>
                    <a:srgbClr val="000000"/>
                  </a:solidFill>
                  <a:latin typeface="League Spartan"/>
                </a:rPr>
                <a:t>WEBPACK</a:t>
              </a:r>
            </a:p>
          </p:txBody>
        </p:sp>
      </p:grpSp>
      <p:sp>
        <p:nvSpPr>
          <p:cNvPr name="AutoShape 5" id="5"/>
          <p:cNvSpPr/>
          <p:nvPr/>
        </p:nvSpPr>
        <p:spPr>
          <a:xfrm rot="0">
            <a:off x="-133019" y="5143500"/>
            <a:ext cx="18554038" cy="5238173"/>
          </a:xfrm>
          <a:prstGeom prst="rect">
            <a:avLst/>
          </a:prstGeom>
          <a:solidFill>
            <a:srgbClr val="000000"/>
          </a:solidFill>
        </p:spPr>
      </p:sp>
      <p:grpSp>
        <p:nvGrpSpPr>
          <p:cNvPr name="Group 6" id="6"/>
          <p:cNvGrpSpPr/>
          <p:nvPr/>
        </p:nvGrpSpPr>
        <p:grpSpPr>
          <a:xfrm rot="0">
            <a:off x="9212220" y="6141293"/>
            <a:ext cx="8047080" cy="3161940"/>
            <a:chOff x="0" y="0"/>
            <a:chExt cx="10729440" cy="4215920"/>
          </a:xfrm>
        </p:grpSpPr>
        <p:sp>
          <p:nvSpPr>
            <p:cNvPr name="TextBox 7" id="7"/>
            <p:cNvSpPr txBox="true"/>
            <p:nvPr/>
          </p:nvSpPr>
          <p:spPr>
            <a:xfrm rot="0">
              <a:off x="0" y="1215545"/>
              <a:ext cx="10729440" cy="3000375"/>
            </a:xfrm>
            <a:prstGeom prst="rect">
              <a:avLst/>
            </a:prstGeom>
          </p:spPr>
          <p:txBody>
            <a:bodyPr anchor="t" rtlCol="false" tIns="0" lIns="0" bIns="0" rIns="0">
              <a:spAutoFit/>
            </a:bodyPr>
            <a:lstStyle/>
            <a:p>
              <a:pPr algn="r">
                <a:lnSpc>
                  <a:spcPts val="4500"/>
                </a:lnSpc>
              </a:pPr>
              <a:r>
                <a:rPr lang="en-US" b="false" sz="3000" i="false" spc="30">
                  <a:solidFill>
                    <a:srgbClr val="F2F0F4"/>
                  </a:solidFill>
                  <a:latin typeface="Gidole"/>
                </a:rPr>
                <a:t>Parcel is a web application bundler, differentiated by its developer experience. It offers blazing fast performance utilizing multicore processing, and requires zero configuration.</a:t>
              </a:r>
            </a:p>
          </p:txBody>
        </p:sp>
        <p:sp>
          <p:nvSpPr>
            <p:cNvPr name="TextBox 8" id="8"/>
            <p:cNvSpPr txBox="true"/>
            <p:nvPr/>
          </p:nvSpPr>
          <p:spPr>
            <a:xfrm rot="0">
              <a:off x="0" y="0"/>
              <a:ext cx="10729440" cy="751840"/>
            </a:xfrm>
            <a:prstGeom prst="rect">
              <a:avLst/>
            </a:prstGeom>
          </p:spPr>
          <p:txBody>
            <a:bodyPr anchor="t" rtlCol="false" tIns="0" lIns="0" bIns="0" rIns="0">
              <a:spAutoFit/>
            </a:bodyPr>
            <a:lstStyle/>
            <a:p>
              <a:pPr algn="r">
                <a:lnSpc>
                  <a:spcPts val="4440"/>
                </a:lnSpc>
              </a:pPr>
              <a:r>
                <a:rPr lang="en-US" b="true" sz="3700" i="false" spc="185">
                  <a:solidFill>
                    <a:srgbClr val="F2F0F4"/>
                  </a:solidFill>
                  <a:latin typeface="League Spartan"/>
                </a:rPr>
                <a:t>PARCEL</a:t>
              </a:r>
            </a:p>
          </p:txBody>
        </p:sp>
      </p:grpSp>
      <p:grpSp>
        <p:nvGrpSpPr>
          <p:cNvPr name="Group 9" id="9"/>
          <p:cNvGrpSpPr/>
          <p:nvPr/>
        </p:nvGrpSpPr>
        <p:grpSpPr>
          <a:xfrm rot="-10800000">
            <a:off x="12808769" y="0"/>
            <a:ext cx="5479231" cy="5470464"/>
            <a:chOff x="0" y="0"/>
            <a:chExt cx="6350000" cy="6339840"/>
          </a:xfrm>
        </p:grpSpPr>
        <p:sp>
          <p:nvSpPr>
            <p:cNvPr name="Freeform 10" id="10"/>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sp>
        <p:nvSpPr>
          <p:cNvPr name="AutoShape 11" id="11"/>
          <p:cNvSpPr/>
          <p:nvPr/>
        </p:nvSpPr>
        <p:spPr>
          <a:xfrm rot="0">
            <a:off x="9841031" y="2657357"/>
            <a:ext cx="9466400" cy="56192"/>
          </a:xfrm>
          <a:prstGeom prst="rect">
            <a:avLst/>
          </a:prstGeom>
          <a:solidFill>
            <a:srgbClr val="000000"/>
          </a:solidFill>
        </p:spPr>
      </p:sp>
      <p:grpSp>
        <p:nvGrpSpPr>
          <p:cNvPr name="Group 12" id="12"/>
          <p:cNvGrpSpPr/>
          <p:nvPr/>
        </p:nvGrpSpPr>
        <p:grpSpPr>
          <a:xfrm rot="0">
            <a:off x="-1509095" y="5143500"/>
            <a:ext cx="5479231" cy="5470464"/>
            <a:chOff x="0" y="0"/>
            <a:chExt cx="6350000" cy="6339840"/>
          </a:xfrm>
        </p:grpSpPr>
        <p:sp>
          <p:nvSpPr>
            <p:cNvPr name="Freeform 13" id="1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sp>
        <p:nvSpPr>
          <p:cNvPr name="AutoShape 14" id="14"/>
          <p:cNvSpPr/>
          <p:nvPr/>
        </p:nvSpPr>
        <p:spPr>
          <a:xfrm rot="0">
            <a:off x="-1324273" y="7694167"/>
            <a:ext cx="9466400" cy="56192"/>
          </a:xfrm>
          <a:prstGeom prst="rect">
            <a:avLst/>
          </a:prstGeom>
          <a:solidFill>
            <a:srgbClr val="F2F0F4"/>
          </a:solidFill>
        </p:spPr>
      </p:sp>
      <p:sp>
        <p:nvSpPr>
          <p:cNvPr name="AutoShape 15" id="15"/>
          <p:cNvSpPr/>
          <p:nvPr/>
        </p:nvSpPr>
        <p:spPr>
          <a:xfrm rot="0">
            <a:off x="10392011" y="5853728"/>
            <a:ext cx="8029008" cy="56192"/>
          </a:xfrm>
          <a:prstGeom prst="rect">
            <a:avLst/>
          </a:prstGeom>
          <a:solidFill>
            <a:srgbClr val="000000"/>
          </a:solidFill>
        </p:spPr>
      </p:sp>
      <p:sp>
        <p:nvSpPr>
          <p:cNvPr name="TextBox 16" id="16"/>
          <p:cNvSpPr txBox="true"/>
          <p:nvPr/>
        </p:nvSpPr>
        <p:spPr>
          <a:xfrm rot="0">
            <a:off x="-242663" y="4165121"/>
            <a:ext cx="15741357" cy="575374"/>
          </a:xfrm>
          <a:prstGeom prst="rect">
            <a:avLst/>
          </a:prstGeom>
        </p:spPr>
        <p:txBody>
          <a:bodyPr anchor="t" rtlCol="false" tIns="0" lIns="0" bIns="0" rIns="0">
            <a:spAutoFit/>
          </a:bodyPr>
          <a:lstStyle/>
          <a:p>
            <a:pPr algn="r">
              <a:lnSpc>
                <a:spcPts val="4522"/>
              </a:lnSpc>
            </a:pPr>
            <a:r>
              <a:rPr lang="en-US" b="false" sz="3400" i="false" spc="340">
                <a:solidFill>
                  <a:srgbClr val="000000"/>
                </a:solidFill>
                <a:latin typeface="Gidole"/>
              </a:rPr>
              <a:t>HTTPS://WEBPACK.JS.ORG/</a:t>
            </a:r>
          </a:p>
        </p:txBody>
      </p:sp>
      <p:sp>
        <p:nvSpPr>
          <p:cNvPr name="TextBox 17" id="17"/>
          <p:cNvSpPr txBox="true"/>
          <p:nvPr/>
        </p:nvSpPr>
        <p:spPr>
          <a:xfrm rot="0">
            <a:off x="-7419840" y="8986971"/>
            <a:ext cx="15741357" cy="575374"/>
          </a:xfrm>
          <a:prstGeom prst="rect">
            <a:avLst/>
          </a:prstGeom>
        </p:spPr>
        <p:txBody>
          <a:bodyPr anchor="t" rtlCol="false" tIns="0" lIns="0" bIns="0" rIns="0">
            <a:spAutoFit/>
          </a:bodyPr>
          <a:lstStyle/>
          <a:p>
            <a:pPr algn="r">
              <a:lnSpc>
                <a:spcPts val="4522"/>
              </a:lnSpc>
            </a:pPr>
            <a:r>
              <a:rPr lang="en-US" b="false" sz="3400" i="false" spc="340">
                <a:solidFill>
                  <a:srgbClr val="FFDE59"/>
                </a:solidFill>
                <a:latin typeface="Gidole"/>
              </a:rPr>
              <a:t>HTTPS://PARCELJS.ORG/</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0214271" y="-57780"/>
            <a:ext cx="8073729" cy="8060811"/>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sp>
        <p:nvSpPr>
          <p:cNvPr name="TextBox 4" id="4"/>
          <p:cNvSpPr txBox="true"/>
          <p:nvPr/>
        </p:nvSpPr>
        <p:spPr>
          <a:xfrm rot="0">
            <a:off x="1028700" y="3532600"/>
            <a:ext cx="12780029" cy="4470431"/>
          </a:xfrm>
          <a:prstGeom prst="rect">
            <a:avLst/>
          </a:prstGeom>
        </p:spPr>
        <p:txBody>
          <a:bodyPr anchor="t" rtlCol="false" tIns="0" lIns="0" bIns="0" rIns="0">
            <a:spAutoFit/>
          </a:bodyPr>
          <a:lstStyle/>
          <a:p>
            <a:pPr>
              <a:lnSpc>
                <a:spcPts val="11873"/>
              </a:lnSpc>
            </a:pPr>
            <a:r>
              <a:rPr lang="en-US" b="false" sz="8481" i="true" spc="254">
                <a:solidFill>
                  <a:srgbClr val="000000"/>
                </a:solidFill>
                <a:latin typeface="League Spartan"/>
              </a:rPr>
              <a:t>What is the first thing you do when you have a project idea ?</a:t>
            </a:r>
          </a:p>
        </p:txBody>
      </p:sp>
      <p:grpSp>
        <p:nvGrpSpPr>
          <p:cNvPr name="Group 5" id="5"/>
          <p:cNvGrpSpPr/>
          <p:nvPr/>
        </p:nvGrpSpPr>
        <p:grpSpPr>
          <a:xfrm rot="0">
            <a:off x="15337512" y="-57780"/>
            <a:ext cx="5900975" cy="5110245"/>
            <a:chOff x="0" y="0"/>
            <a:chExt cx="6350000" cy="5499100"/>
          </a:xfrm>
        </p:grpSpPr>
        <p:sp>
          <p:nvSpPr>
            <p:cNvPr name="Freeform 6" id="6"/>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TextBox 7" id="7"/>
          <p:cNvSpPr txBox="true"/>
          <p:nvPr/>
        </p:nvSpPr>
        <p:spPr>
          <a:xfrm rot="0">
            <a:off x="1028700" y="971550"/>
            <a:ext cx="8047080" cy="422910"/>
          </a:xfrm>
          <a:prstGeom prst="rect">
            <a:avLst/>
          </a:prstGeom>
        </p:spPr>
        <p:txBody>
          <a:bodyPr anchor="t" rtlCol="false" tIns="0" lIns="0" bIns="0" rIns="0">
            <a:spAutoFit/>
          </a:bodyPr>
          <a:lstStyle/>
          <a:p>
            <a:pPr>
              <a:lnSpc>
                <a:spcPts val="3359"/>
              </a:lnSpc>
            </a:pPr>
            <a:r>
              <a:rPr lang="en-US" b="false" sz="2400" i="false" spc="192">
                <a:solidFill>
                  <a:srgbClr val="000000"/>
                </a:solidFill>
                <a:latin typeface="Gidole"/>
              </a:rPr>
              <a:t>Structuring a Javascript Project</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1028697" y="4860077"/>
            <a:ext cx="9287183" cy="4398223"/>
            <a:chOff x="0" y="0"/>
            <a:chExt cx="12382911" cy="5864298"/>
          </a:xfrm>
        </p:grpSpPr>
        <p:sp>
          <p:nvSpPr>
            <p:cNvPr name="TextBox 3" id="3"/>
            <p:cNvSpPr txBox="true"/>
            <p:nvPr/>
          </p:nvSpPr>
          <p:spPr>
            <a:xfrm rot="0">
              <a:off x="0" y="4353423"/>
              <a:ext cx="12382911" cy="748115"/>
            </a:xfrm>
            <a:prstGeom prst="rect">
              <a:avLst/>
            </a:prstGeom>
          </p:spPr>
          <p:txBody>
            <a:bodyPr anchor="t" rtlCol="false" tIns="0" lIns="0" bIns="0" rIns="0">
              <a:spAutoFit/>
            </a:bodyPr>
            <a:lstStyle/>
            <a:p>
              <a:pPr>
                <a:lnSpc>
                  <a:spcPts val="4522"/>
                </a:lnSpc>
              </a:pPr>
              <a:r>
                <a:rPr lang="en-US" b="false" sz="3400" i="false" spc="340">
                  <a:solidFill>
                    <a:srgbClr val="000000"/>
                  </a:solidFill>
                  <a:latin typeface="Gidole"/>
                </a:rPr>
                <a:t>SAAS</a:t>
              </a:r>
            </a:p>
          </p:txBody>
        </p:sp>
        <p:sp>
          <p:nvSpPr>
            <p:cNvPr name="TextBox 4" id="4"/>
            <p:cNvSpPr txBox="true"/>
            <p:nvPr/>
          </p:nvSpPr>
          <p:spPr>
            <a:xfrm rot="0">
              <a:off x="0" y="5149923"/>
              <a:ext cx="12382911" cy="714375"/>
            </a:xfrm>
            <a:prstGeom prst="rect">
              <a:avLst/>
            </a:prstGeom>
          </p:spPr>
          <p:txBody>
            <a:bodyPr anchor="t" rtlCol="false" tIns="0" lIns="0" bIns="0" rIns="0">
              <a:spAutoFit/>
            </a:bodyPr>
            <a:lstStyle/>
            <a:p>
              <a:pPr>
                <a:lnSpc>
                  <a:spcPts val="4500"/>
                </a:lnSpc>
              </a:pPr>
              <a:r>
                <a:rPr lang="en-US" b="false" sz="3000" i="false" spc="30">
                  <a:solidFill>
                    <a:srgbClr val="000000"/>
                  </a:solidFill>
                  <a:latin typeface="Gidole"/>
                </a:rPr>
                <a:t>Software As A Service</a:t>
              </a:r>
            </a:p>
          </p:txBody>
        </p:sp>
        <p:sp>
          <p:nvSpPr>
            <p:cNvPr name="TextBox 5" id="5"/>
            <p:cNvSpPr txBox="true"/>
            <p:nvPr/>
          </p:nvSpPr>
          <p:spPr>
            <a:xfrm rot="0">
              <a:off x="0" y="2148137"/>
              <a:ext cx="12382911" cy="748115"/>
            </a:xfrm>
            <a:prstGeom prst="rect">
              <a:avLst/>
            </a:prstGeom>
          </p:spPr>
          <p:txBody>
            <a:bodyPr anchor="t" rtlCol="false" tIns="0" lIns="0" bIns="0" rIns="0">
              <a:spAutoFit/>
            </a:bodyPr>
            <a:lstStyle/>
            <a:p>
              <a:pPr>
                <a:lnSpc>
                  <a:spcPts val="4522"/>
                </a:lnSpc>
              </a:pPr>
              <a:r>
                <a:rPr lang="en-US" b="false" sz="3400" i="false" spc="340">
                  <a:solidFill>
                    <a:srgbClr val="000000"/>
                  </a:solidFill>
                  <a:latin typeface="Gidole"/>
                </a:rPr>
                <a:t>PAAS</a:t>
              </a:r>
            </a:p>
          </p:txBody>
        </p:sp>
        <p:sp>
          <p:nvSpPr>
            <p:cNvPr name="TextBox 6" id="6"/>
            <p:cNvSpPr txBox="true"/>
            <p:nvPr/>
          </p:nvSpPr>
          <p:spPr>
            <a:xfrm rot="0">
              <a:off x="0" y="2944636"/>
              <a:ext cx="12382911" cy="714375"/>
            </a:xfrm>
            <a:prstGeom prst="rect">
              <a:avLst/>
            </a:prstGeom>
          </p:spPr>
          <p:txBody>
            <a:bodyPr anchor="t" rtlCol="false" tIns="0" lIns="0" bIns="0" rIns="0">
              <a:spAutoFit/>
            </a:bodyPr>
            <a:lstStyle/>
            <a:p>
              <a:pPr>
                <a:lnSpc>
                  <a:spcPts val="4500"/>
                </a:lnSpc>
              </a:pPr>
              <a:r>
                <a:rPr lang="en-US" b="false" sz="3000" i="false" spc="30">
                  <a:solidFill>
                    <a:srgbClr val="000000"/>
                  </a:solidFill>
                  <a:latin typeface="Gidole"/>
                </a:rPr>
                <a:t>Platform As A Service</a:t>
              </a:r>
            </a:p>
          </p:txBody>
        </p:sp>
        <p:sp>
          <p:nvSpPr>
            <p:cNvPr name="TextBox 7" id="7"/>
            <p:cNvSpPr txBox="true"/>
            <p:nvPr/>
          </p:nvSpPr>
          <p:spPr>
            <a:xfrm rot="0">
              <a:off x="0" y="-57150"/>
              <a:ext cx="12382911" cy="748115"/>
            </a:xfrm>
            <a:prstGeom prst="rect">
              <a:avLst/>
            </a:prstGeom>
          </p:spPr>
          <p:txBody>
            <a:bodyPr anchor="t" rtlCol="false" tIns="0" lIns="0" bIns="0" rIns="0">
              <a:spAutoFit/>
            </a:bodyPr>
            <a:lstStyle/>
            <a:p>
              <a:pPr>
                <a:lnSpc>
                  <a:spcPts val="4522"/>
                </a:lnSpc>
              </a:pPr>
              <a:r>
                <a:rPr lang="en-US" b="false" sz="3400" i="false" spc="340">
                  <a:solidFill>
                    <a:srgbClr val="000000"/>
                  </a:solidFill>
                  <a:latin typeface="Gidole"/>
                </a:rPr>
                <a:t>IAAS</a:t>
              </a:r>
            </a:p>
          </p:txBody>
        </p:sp>
        <p:sp>
          <p:nvSpPr>
            <p:cNvPr name="TextBox 8" id="8"/>
            <p:cNvSpPr txBox="true"/>
            <p:nvPr/>
          </p:nvSpPr>
          <p:spPr>
            <a:xfrm rot="0">
              <a:off x="0" y="739350"/>
              <a:ext cx="12382911" cy="714375"/>
            </a:xfrm>
            <a:prstGeom prst="rect">
              <a:avLst/>
            </a:prstGeom>
          </p:spPr>
          <p:txBody>
            <a:bodyPr anchor="t" rtlCol="false" tIns="0" lIns="0" bIns="0" rIns="0">
              <a:spAutoFit/>
            </a:bodyPr>
            <a:lstStyle/>
            <a:p>
              <a:pPr>
                <a:lnSpc>
                  <a:spcPts val="4500"/>
                </a:lnSpc>
              </a:pPr>
              <a:r>
                <a:rPr lang="en-US" b="false" sz="3000" i="false" spc="30">
                  <a:solidFill>
                    <a:srgbClr val="000000"/>
                  </a:solidFill>
                  <a:latin typeface="Gidole"/>
                </a:rPr>
                <a:t>Infrastructure As A Service</a:t>
              </a:r>
            </a:p>
          </p:txBody>
        </p:sp>
      </p:grpSp>
      <p:sp>
        <p:nvSpPr>
          <p:cNvPr name="AutoShape 9" id="9"/>
          <p:cNvSpPr/>
          <p:nvPr/>
        </p:nvSpPr>
        <p:spPr>
          <a:xfrm rot="0">
            <a:off x="13219662" y="5228120"/>
            <a:ext cx="5210592" cy="5072974"/>
          </a:xfrm>
          <a:prstGeom prst="rect">
            <a:avLst/>
          </a:prstGeom>
          <a:solidFill>
            <a:srgbClr val="000000"/>
          </a:solidFill>
        </p:spPr>
      </p:sp>
      <p:grpSp>
        <p:nvGrpSpPr>
          <p:cNvPr name="Group 10" id="10"/>
          <p:cNvGrpSpPr/>
          <p:nvPr/>
        </p:nvGrpSpPr>
        <p:grpSpPr>
          <a:xfrm rot="-5400000">
            <a:off x="13134276" y="5191535"/>
            <a:ext cx="5154391" cy="5146144"/>
            <a:chOff x="0" y="0"/>
            <a:chExt cx="6350000" cy="6339840"/>
          </a:xfrm>
        </p:grpSpPr>
        <p:sp>
          <p:nvSpPr>
            <p:cNvPr name="Freeform 11" id="11"/>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grpSp>
        <p:nvGrpSpPr>
          <p:cNvPr name="Group 12" id="12"/>
          <p:cNvGrpSpPr/>
          <p:nvPr/>
        </p:nvGrpSpPr>
        <p:grpSpPr>
          <a:xfrm rot="-10800000">
            <a:off x="15340207" y="5242213"/>
            <a:ext cx="5888671" cy="5099589"/>
            <a:chOff x="0" y="0"/>
            <a:chExt cx="6350000" cy="5499100"/>
          </a:xfrm>
        </p:grpSpPr>
        <p:sp>
          <p:nvSpPr>
            <p:cNvPr name="Freeform 13" id="13"/>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alpha val="34901"/>
              </a:srgbClr>
            </a:solidFill>
          </p:spPr>
        </p:sp>
      </p:grpSp>
      <p:grpSp>
        <p:nvGrpSpPr>
          <p:cNvPr name="Group 14" id="14"/>
          <p:cNvGrpSpPr/>
          <p:nvPr/>
        </p:nvGrpSpPr>
        <p:grpSpPr>
          <a:xfrm rot="0">
            <a:off x="1028700" y="1028700"/>
            <a:ext cx="17654483" cy="2286000"/>
            <a:chOff x="0" y="0"/>
            <a:chExt cx="23539311" cy="3048000"/>
          </a:xfrm>
        </p:grpSpPr>
        <p:sp>
          <p:nvSpPr>
            <p:cNvPr name="TextBox 15" id="15"/>
            <p:cNvSpPr txBox="true"/>
            <p:nvPr/>
          </p:nvSpPr>
          <p:spPr>
            <a:xfrm rot="0">
              <a:off x="0" y="0"/>
              <a:ext cx="12382908" cy="3048000"/>
            </a:xfrm>
            <a:prstGeom prst="rect">
              <a:avLst/>
            </a:prstGeom>
          </p:spPr>
          <p:txBody>
            <a:bodyPr anchor="t" rtlCol="false" tIns="0" lIns="0" bIns="0" rIns="0">
              <a:spAutoFit/>
            </a:bodyPr>
            <a:lstStyle/>
            <a:p>
              <a:pPr>
                <a:lnSpc>
                  <a:spcPts val="9000"/>
                </a:lnSpc>
              </a:pPr>
              <a:r>
                <a:rPr lang="en-US" b="true" sz="7500" i="false" spc="375">
                  <a:solidFill>
                    <a:srgbClr val="000000"/>
                  </a:solidFill>
                  <a:latin typeface="League Spartan"/>
                </a:rPr>
                <a:t>DEPLOYING YOUR APP</a:t>
              </a:r>
            </a:p>
          </p:txBody>
        </p:sp>
        <p:sp>
          <p:nvSpPr>
            <p:cNvPr name="AutoShape 16" id="16"/>
            <p:cNvSpPr/>
            <p:nvPr/>
          </p:nvSpPr>
          <p:spPr>
            <a:xfrm rot="0">
              <a:off x="12833967" y="1486539"/>
              <a:ext cx="10705344" cy="74923"/>
            </a:xfrm>
            <a:prstGeom prst="rect">
              <a:avLst/>
            </a:prstGeom>
            <a:solidFill>
              <a:srgbClr val="000000"/>
            </a:solid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5436416" y="-481171"/>
            <a:ext cx="12990003" cy="11249342"/>
            <a:chOff x="0" y="0"/>
            <a:chExt cx="6350000" cy="5499100"/>
          </a:xfrm>
        </p:grpSpPr>
        <p:sp>
          <p:nvSpPr>
            <p:cNvPr name="Freeform 3" id="3"/>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grpSp>
        <p:nvGrpSpPr>
          <p:cNvPr name="Group 4" id="4"/>
          <p:cNvGrpSpPr/>
          <p:nvPr/>
        </p:nvGrpSpPr>
        <p:grpSpPr>
          <a:xfrm rot="5400000">
            <a:off x="-6053" y="6053"/>
            <a:ext cx="7565692" cy="7553587"/>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sp>
        <p:nvSpPr>
          <p:cNvPr name="TextBox 6" id="6"/>
          <p:cNvSpPr txBox="true"/>
          <p:nvPr/>
        </p:nvSpPr>
        <p:spPr>
          <a:xfrm rot="0">
            <a:off x="7824815" y="2909292"/>
            <a:ext cx="9434485" cy="4101693"/>
          </a:xfrm>
          <a:prstGeom prst="rect">
            <a:avLst/>
          </a:prstGeom>
        </p:spPr>
        <p:txBody>
          <a:bodyPr anchor="t" rtlCol="false" tIns="0" lIns="0" bIns="0" rIns="0">
            <a:spAutoFit/>
          </a:bodyPr>
          <a:lstStyle/>
          <a:p>
            <a:pPr algn="r">
              <a:lnSpc>
                <a:spcPts val="5399"/>
              </a:lnSpc>
            </a:pPr>
            <a:r>
              <a:rPr lang="en-US" b="false" sz="3599" i="false" spc="35">
                <a:solidFill>
                  <a:srgbClr val="000000"/>
                </a:solidFill>
                <a:latin typeface="Gidole"/>
              </a:rPr>
              <a:t>IaaS or Infrastructure as a Service is basically a virtual provision of computing resources over the cloud. An IaaS cloud provider can give you the entire range of computing infrastructures such as storage, servers, networking hardware alongside maintenance and support.</a:t>
            </a:r>
          </a:p>
        </p:txBody>
      </p:sp>
      <p:grpSp>
        <p:nvGrpSpPr>
          <p:cNvPr name="Group 7" id="7"/>
          <p:cNvGrpSpPr/>
          <p:nvPr/>
        </p:nvGrpSpPr>
        <p:grpSpPr>
          <a:xfrm rot="0">
            <a:off x="6546172" y="2012508"/>
            <a:ext cx="10713128" cy="1523640"/>
            <a:chOff x="0" y="0"/>
            <a:chExt cx="14284171" cy="2031520"/>
          </a:xfrm>
        </p:grpSpPr>
        <p:sp>
          <p:nvSpPr>
            <p:cNvPr name="TextBox 8" id="8"/>
            <p:cNvSpPr txBox="true"/>
            <p:nvPr/>
          </p:nvSpPr>
          <p:spPr>
            <a:xfrm rot="0">
              <a:off x="0" y="1317145"/>
              <a:ext cx="14284171" cy="714375"/>
            </a:xfrm>
            <a:prstGeom prst="rect">
              <a:avLst/>
            </a:prstGeom>
          </p:spPr>
          <p:txBody>
            <a:bodyPr anchor="t" rtlCol="false" tIns="0" lIns="0" bIns="0" rIns="0">
              <a:spAutoFit/>
            </a:bodyPr>
            <a:lstStyle/>
            <a:p>
              <a:pPr algn="r">
                <a:lnSpc>
                  <a:spcPts val="4500"/>
                </a:lnSpc>
              </a:pPr>
            </a:p>
          </p:txBody>
        </p:sp>
        <p:sp>
          <p:nvSpPr>
            <p:cNvPr name="TextBox 9" id="9"/>
            <p:cNvSpPr txBox="true"/>
            <p:nvPr/>
          </p:nvSpPr>
          <p:spPr>
            <a:xfrm rot="0">
              <a:off x="0" y="-9525"/>
              <a:ext cx="14284171" cy="862965"/>
            </a:xfrm>
            <a:prstGeom prst="rect">
              <a:avLst/>
            </a:prstGeom>
          </p:spPr>
          <p:txBody>
            <a:bodyPr anchor="t" rtlCol="false" tIns="0" lIns="0" bIns="0" rIns="0">
              <a:spAutoFit/>
            </a:bodyPr>
            <a:lstStyle/>
            <a:p>
              <a:pPr algn="r">
                <a:lnSpc>
                  <a:spcPts val="5040"/>
                </a:lnSpc>
              </a:pPr>
              <a:r>
                <a:rPr lang="en-US" b="true" sz="4200" i="false" spc="210">
                  <a:solidFill>
                    <a:srgbClr val="16111C"/>
                  </a:solidFill>
                  <a:latin typeface="League Spartan"/>
                </a:rPr>
                <a:t>INFRASTRUCTURE AS A SERVICE</a:t>
              </a:r>
            </a:p>
          </p:txBody>
        </p:sp>
      </p:grpSp>
      <p:pic>
        <p:nvPicPr>
          <p:cNvPr name="Picture 10" id="10"/>
          <p:cNvPicPr>
            <a:picLocks noChangeAspect="true"/>
          </p:cNvPicPr>
          <p:nvPr/>
        </p:nvPicPr>
        <p:blipFill>
          <a:blip r:embed="rId2"/>
          <a:srcRect l="0" t="0" r="0" b="0"/>
          <a:stretch>
            <a:fillRect/>
          </a:stretch>
        </p:blipFill>
        <p:spPr>
          <a:xfrm flipH="false" flipV="false" rot="0">
            <a:off x="8120874" y="7010985"/>
            <a:ext cx="2858514" cy="2250430"/>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1446789" y="7568807"/>
            <a:ext cx="2891101" cy="1692608"/>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5436416" y="-481171"/>
            <a:ext cx="12990003" cy="11249342"/>
            <a:chOff x="0" y="0"/>
            <a:chExt cx="6350000" cy="5499100"/>
          </a:xfrm>
        </p:grpSpPr>
        <p:sp>
          <p:nvSpPr>
            <p:cNvPr name="Freeform 3" id="3"/>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grpSp>
        <p:nvGrpSpPr>
          <p:cNvPr name="Group 4" id="4"/>
          <p:cNvGrpSpPr/>
          <p:nvPr/>
        </p:nvGrpSpPr>
        <p:grpSpPr>
          <a:xfrm rot="5400000">
            <a:off x="-6053" y="6053"/>
            <a:ext cx="7565692" cy="7553587"/>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sp>
        <p:nvSpPr>
          <p:cNvPr name="TextBox 6" id="6"/>
          <p:cNvSpPr txBox="true"/>
          <p:nvPr/>
        </p:nvSpPr>
        <p:spPr>
          <a:xfrm rot="0">
            <a:off x="7824815" y="2957435"/>
            <a:ext cx="9434485" cy="3631556"/>
          </a:xfrm>
          <a:prstGeom prst="rect">
            <a:avLst/>
          </a:prstGeom>
        </p:spPr>
        <p:txBody>
          <a:bodyPr anchor="t" rtlCol="false" tIns="0" lIns="0" bIns="0" rIns="0">
            <a:spAutoFit/>
          </a:bodyPr>
          <a:lstStyle/>
          <a:p>
            <a:pPr algn="r">
              <a:lnSpc>
                <a:spcPts val="4799"/>
              </a:lnSpc>
            </a:pPr>
            <a:r>
              <a:rPr lang="en-US" b="false" sz="3199" i="false" spc="31">
                <a:solidFill>
                  <a:srgbClr val="000000"/>
                </a:solidFill>
                <a:latin typeface="Gidole"/>
              </a:rPr>
              <a:t>Platform as a Service or PaaS is essentially a cloud base where you can develop, test and organize the different applications for your business. Implementing PaaS  implifies the process of enterprise software development. The virtual runtime environment provided by PaaS gives a </a:t>
            </a:r>
          </a:p>
          <a:p>
            <a:pPr algn="r">
              <a:lnSpc>
                <a:spcPts val="4799"/>
              </a:lnSpc>
            </a:pPr>
            <a:r>
              <a:rPr lang="en-US" b="false" sz="3199" i="false" spc="31">
                <a:solidFill>
                  <a:srgbClr val="000000"/>
                </a:solidFill>
                <a:latin typeface="Gidole"/>
              </a:rPr>
              <a:t>favorable space for developing and testing applications.</a:t>
            </a:r>
          </a:p>
        </p:txBody>
      </p:sp>
      <p:grpSp>
        <p:nvGrpSpPr>
          <p:cNvPr name="Group 7" id="7"/>
          <p:cNvGrpSpPr/>
          <p:nvPr/>
        </p:nvGrpSpPr>
        <p:grpSpPr>
          <a:xfrm rot="0">
            <a:off x="6546172" y="2012508"/>
            <a:ext cx="10713128" cy="1523640"/>
            <a:chOff x="0" y="0"/>
            <a:chExt cx="14284171" cy="2031520"/>
          </a:xfrm>
        </p:grpSpPr>
        <p:sp>
          <p:nvSpPr>
            <p:cNvPr name="TextBox 8" id="8"/>
            <p:cNvSpPr txBox="true"/>
            <p:nvPr/>
          </p:nvSpPr>
          <p:spPr>
            <a:xfrm rot="0">
              <a:off x="0" y="1317145"/>
              <a:ext cx="14284171" cy="714375"/>
            </a:xfrm>
            <a:prstGeom prst="rect">
              <a:avLst/>
            </a:prstGeom>
          </p:spPr>
          <p:txBody>
            <a:bodyPr anchor="t" rtlCol="false" tIns="0" lIns="0" bIns="0" rIns="0">
              <a:spAutoFit/>
            </a:bodyPr>
            <a:lstStyle/>
            <a:p>
              <a:pPr algn="r">
                <a:lnSpc>
                  <a:spcPts val="4500"/>
                </a:lnSpc>
              </a:pPr>
            </a:p>
          </p:txBody>
        </p:sp>
        <p:sp>
          <p:nvSpPr>
            <p:cNvPr name="TextBox 9" id="9"/>
            <p:cNvSpPr txBox="true"/>
            <p:nvPr/>
          </p:nvSpPr>
          <p:spPr>
            <a:xfrm rot="0">
              <a:off x="0" y="-9525"/>
              <a:ext cx="14284171" cy="862965"/>
            </a:xfrm>
            <a:prstGeom prst="rect">
              <a:avLst/>
            </a:prstGeom>
          </p:spPr>
          <p:txBody>
            <a:bodyPr anchor="t" rtlCol="false" tIns="0" lIns="0" bIns="0" rIns="0">
              <a:spAutoFit/>
            </a:bodyPr>
            <a:lstStyle/>
            <a:p>
              <a:pPr algn="r">
                <a:lnSpc>
                  <a:spcPts val="5040"/>
                </a:lnSpc>
              </a:pPr>
              <a:r>
                <a:rPr lang="en-US" b="true" sz="4200" i="false" spc="210">
                  <a:solidFill>
                    <a:srgbClr val="16111C"/>
                  </a:solidFill>
                  <a:latin typeface="League Spartan"/>
                </a:rPr>
                <a:t>PLATFORM AS A SERVICE</a:t>
              </a:r>
            </a:p>
          </p:txBody>
        </p:sp>
      </p:grpSp>
      <p:pic>
        <p:nvPicPr>
          <p:cNvPr name="Picture 10" id="10"/>
          <p:cNvPicPr>
            <a:picLocks noChangeAspect="true"/>
          </p:cNvPicPr>
          <p:nvPr/>
        </p:nvPicPr>
        <p:blipFill>
          <a:blip r:embed="rId2"/>
          <a:srcRect l="0" t="0" r="0" b="0"/>
          <a:stretch>
            <a:fillRect/>
          </a:stretch>
        </p:blipFill>
        <p:spPr>
          <a:xfrm flipH="false" flipV="false" rot="0">
            <a:off x="8213607" y="6962037"/>
            <a:ext cx="4624210" cy="1321203"/>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12837817" y="6962037"/>
            <a:ext cx="3102776" cy="2239640"/>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5436416" y="-481171"/>
            <a:ext cx="12990003" cy="11249342"/>
            <a:chOff x="0" y="0"/>
            <a:chExt cx="6350000" cy="5499100"/>
          </a:xfrm>
        </p:grpSpPr>
        <p:sp>
          <p:nvSpPr>
            <p:cNvPr name="Freeform 3" id="3"/>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grpSp>
        <p:nvGrpSpPr>
          <p:cNvPr name="Group 4" id="4"/>
          <p:cNvGrpSpPr/>
          <p:nvPr/>
        </p:nvGrpSpPr>
        <p:grpSpPr>
          <a:xfrm rot="5400000">
            <a:off x="-6053" y="6053"/>
            <a:ext cx="7565692" cy="7553587"/>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sp>
        <p:nvSpPr>
          <p:cNvPr name="TextBox 6" id="6"/>
          <p:cNvSpPr txBox="true"/>
          <p:nvPr/>
        </p:nvSpPr>
        <p:spPr>
          <a:xfrm rot="0">
            <a:off x="7824815" y="2817888"/>
            <a:ext cx="9434485" cy="4787531"/>
          </a:xfrm>
          <a:prstGeom prst="rect">
            <a:avLst/>
          </a:prstGeom>
        </p:spPr>
        <p:txBody>
          <a:bodyPr anchor="t" rtlCol="false" tIns="0" lIns="0" bIns="0" rIns="0">
            <a:spAutoFit/>
          </a:bodyPr>
          <a:lstStyle/>
          <a:p>
            <a:pPr algn="r">
              <a:lnSpc>
                <a:spcPts val="5399"/>
              </a:lnSpc>
            </a:pPr>
            <a:r>
              <a:rPr lang="en-US" b="false" sz="3599" i="false" spc="35">
                <a:solidFill>
                  <a:srgbClr val="000000"/>
                </a:solidFill>
                <a:latin typeface="Gidole"/>
              </a:rPr>
              <a:t>SaaS or Software as a Service is a model that gives quick access to cloud-based web applications. The vendor controls the entire computing stack, which you can access using a web browser. These applications run</a:t>
            </a:r>
            <a:r>
              <a:rPr lang="en-US" b="false" sz="3600" i="false" spc="36">
                <a:solidFill>
                  <a:srgbClr val="000000"/>
                </a:solidFill>
                <a:latin typeface="Gidole"/>
              </a:rPr>
              <a:t> </a:t>
            </a:r>
            <a:r>
              <a:rPr lang="en-US" b="false" sz="3599" i="false" spc="35">
                <a:solidFill>
                  <a:srgbClr val="000000"/>
                </a:solidFill>
                <a:latin typeface="Gidole"/>
              </a:rPr>
              <a:t>on the cloud and you can use them by a paid licensed subscription or for</a:t>
            </a:r>
            <a:r>
              <a:rPr lang="en-US" b="false" sz="3600" i="false" spc="36">
                <a:solidFill>
                  <a:srgbClr val="000000"/>
                </a:solidFill>
                <a:latin typeface="Gidole"/>
              </a:rPr>
              <a:t> </a:t>
            </a:r>
            <a:r>
              <a:rPr lang="en-US" b="false" sz="3599" i="false" spc="35">
                <a:solidFill>
                  <a:srgbClr val="000000"/>
                </a:solidFill>
                <a:latin typeface="Gidole"/>
              </a:rPr>
              <a:t> free with limited access.</a:t>
            </a:r>
          </a:p>
        </p:txBody>
      </p:sp>
      <p:grpSp>
        <p:nvGrpSpPr>
          <p:cNvPr name="Group 7" id="7"/>
          <p:cNvGrpSpPr/>
          <p:nvPr/>
        </p:nvGrpSpPr>
        <p:grpSpPr>
          <a:xfrm rot="0">
            <a:off x="6546172" y="2012508"/>
            <a:ext cx="10713128" cy="1523640"/>
            <a:chOff x="0" y="0"/>
            <a:chExt cx="14284171" cy="2031520"/>
          </a:xfrm>
        </p:grpSpPr>
        <p:sp>
          <p:nvSpPr>
            <p:cNvPr name="TextBox 8" id="8"/>
            <p:cNvSpPr txBox="true"/>
            <p:nvPr/>
          </p:nvSpPr>
          <p:spPr>
            <a:xfrm rot="0">
              <a:off x="0" y="1317145"/>
              <a:ext cx="14284171" cy="714375"/>
            </a:xfrm>
            <a:prstGeom prst="rect">
              <a:avLst/>
            </a:prstGeom>
          </p:spPr>
          <p:txBody>
            <a:bodyPr anchor="t" rtlCol="false" tIns="0" lIns="0" bIns="0" rIns="0">
              <a:spAutoFit/>
            </a:bodyPr>
            <a:lstStyle/>
            <a:p>
              <a:pPr algn="r">
                <a:lnSpc>
                  <a:spcPts val="4500"/>
                </a:lnSpc>
              </a:pPr>
            </a:p>
          </p:txBody>
        </p:sp>
        <p:sp>
          <p:nvSpPr>
            <p:cNvPr name="TextBox 9" id="9"/>
            <p:cNvSpPr txBox="true"/>
            <p:nvPr/>
          </p:nvSpPr>
          <p:spPr>
            <a:xfrm rot="0">
              <a:off x="0" y="-9525"/>
              <a:ext cx="14284171" cy="862965"/>
            </a:xfrm>
            <a:prstGeom prst="rect">
              <a:avLst/>
            </a:prstGeom>
          </p:spPr>
          <p:txBody>
            <a:bodyPr anchor="t" rtlCol="false" tIns="0" lIns="0" bIns="0" rIns="0">
              <a:spAutoFit/>
            </a:bodyPr>
            <a:lstStyle/>
            <a:p>
              <a:pPr algn="r">
                <a:lnSpc>
                  <a:spcPts val="5040"/>
                </a:lnSpc>
              </a:pPr>
              <a:r>
                <a:rPr lang="en-US" b="true" sz="4200" i="false" spc="210">
                  <a:solidFill>
                    <a:srgbClr val="16111C"/>
                  </a:solidFill>
                  <a:latin typeface="League Spartan"/>
                </a:rPr>
                <a:t>SOFTWARE AS A SERVICE</a:t>
              </a:r>
            </a:p>
          </p:txBody>
        </p:sp>
      </p:grpSp>
      <p:sp>
        <p:nvSpPr>
          <p:cNvPr name="AutoShape 10" id="10"/>
          <p:cNvSpPr/>
          <p:nvPr/>
        </p:nvSpPr>
        <p:spPr>
          <a:xfrm rot="0">
            <a:off x="8344021" y="7842357"/>
            <a:ext cx="4198036" cy="1692608"/>
          </a:xfrm>
          <a:prstGeom prst="rect">
            <a:avLst/>
          </a:prstGeom>
          <a:solidFill>
            <a:srgbClr val="CB3837"/>
          </a:solidFill>
        </p:spPr>
      </p:sp>
      <p:pic>
        <p:nvPicPr>
          <p:cNvPr name="Picture 11" id="11"/>
          <p:cNvPicPr>
            <a:picLocks noChangeAspect="true"/>
          </p:cNvPicPr>
          <p:nvPr/>
        </p:nvPicPr>
        <p:blipFill>
          <a:blip r:embed="rId2"/>
          <a:srcRect l="0" t="0" r="0" b="0"/>
          <a:stretch>
            <a:fillRect/>
          </a:stretch>
        </p:blipFill>
        <p:spPr>
          <a:xfrm flipH="false" flipV="false" rot="0">
            <a:off x="8575450" y="8097293"/>
            <a:ext cx="3784604" cy="912360"/>
          </a:xfrm>
          <a:prstGeom prst="rect">
            <a:avLst/>
          </a:prstGeom>
        </p:spPr>
      </p:pic>
      <p:sp>
        <p:nvSpPr>
          <p:cNvPr name="TextBox 12" id="12"/>
          <p:cNvSpPr txBox="true"/>
          <p:nvPr/>
        </p:nvSpPr>
        <p:spPr>
          <a:xfrm rot="0">
            <a:off x="12304476" y="8161020"/>
            <a:ext cx="4351191" cy="1097280"/>
          </a:xfrm>
          <a:prstGeom prst="rect">
            <a:avLst/>
          </a:prstGeom>
        </p:spPr>
        <p:txBody>
          <a:bodyPr anchor="t" rtlCol="false" tIns="0" lIns="0" bIns="0" rIns="0">
            <a:spAutoFit/>
          </a:bodyPr>
          <a:lstStyle/>
          <a:p>
            <a:pPr algn="r">
              <a:lnSpc>
                <a:spcPts val="8640"/>
              </a:lnSpc>
            </a:pPr>
            <a:r>
              <a:rPr lang="en-US" b="true" sz="7200" i="false" spc="359">
                <a:solidFill>
                  <a:srgbClr val="16111C"/>
                </a:solidFill>
                <a:latin typeface="Abril Fatface"/>
              </a:rPr>
              <a:t>GALAXY</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9602485" y="-56390"/>
            <a:ext cx="8761796" cy="10399781"/>
          </a:xfrm>
          <a:prstGeom prst="rect">
            <a:avLst/>
          </a:prstGeom>
          <a:solidFill>
            <a:srgbClr val="FFDE59"/>
          </a:solidFill>
        </p:spPr>
      </p:sp>
      <p:grpSp>
        <p:nvGrpSpPr>
          <p:cNvPr name="Group 3" id="3"/>
          <p:cNvGrpSpPr/>
          <p:nvPr/>
        </p:nvGrpSpPr>
        <p:grpSpPr>
          <a:xfrm rot="0">
            <a:off x="1028700" y="1308780"/>
            <a:ext cx="7314292" cy="2136090"/>
            <a:chOff x="0" y="0"/>
            <a:chExt cx="9752389" cy="2848120"/>
          </a:xfrm>
        </p:grpSpPr>
        <p:sp>
          <p:nvSpPr>
            <p:cNvPr name="TextBox 4" id="4"/>
            <p:cNvSpPr txBox="true"/>
            <p:nvPr/>
          </p:nvSpPr>
          <p:spPr>
            <a:xfrm rot="0">
              <a:off x="0" y="0"/>
              <a:ext cx="9752385" cy="1524000"/>
            </a:xfrm>
            <a:prstGeom prst="rect">
              <a:avLst/>
            </a:prstGeom>
          </p:spPr>
          <p:txBody>
            <a:bodyPr anchor="t" rtlCol="false" tIns="0" lIns="0" bIns="0" rIns="0">
              <a:spAutoFit/>
            </a:bodyPr>
            <a:lstStyle/>
            <a:p>
              <a:pPr algn="just">
                <a:lnSpc>
                  <a:spcPts val="9000"/>
                </a:lnSpc>
              </a:pPr>
              <a:r>
                <a:rPr lang="en-US" b="true" sz="7500" i="false" spc="375">
                  <a:solidFill>
                    <a:srgbClr val="F2F0F4"/>
                  </a:solidFill>
                  <a:latin typeface="League Spartan"/>
                </a:rPr>
                <a:t>DRY</a:t>
              </a:r>
            </a:p>
          </p:txBody>
        </p:sp>
        <p:sp>
          <p:nvSpPr>
            <p:cNvPr name="TextBox 5" id="5"/>
            <p:cNvSpPr txBox="true"/>
            <p:nvPr/>
          </p:nvSpPr>
          <p:spPr>
            <a:xfrm rot="0">
              <a:off x="0" y="2133745"/>
              <a:ext cx="9752389" cy="714375"/>
            </a:xfrm>
            <a:prstGeom prst="rect">
              <a:avLst/>
            </a:prstGeom>
          </p:spPr>
          <p:txBody>
            <a:bodyPr anchor="t" rtlCol="false" tIns="0" lIns="0" bIns="0" rIns="0">
              <a:spAutoFit/>
            </a:bodyPr>
            <a:lstStyle/>
            <a:p>
              <a:pPr>
                <a:lnSpc>
                  <a:spcPts val="4500"/>
                </a:lnSpc>
              </a:pPr>
              <a:r>
                <a:rPr lang="en-US" b="false" sz="3000" i="false" spc="30">
                  <a:solidFill>
                    <a:srgbClr val="F2F0F4"/>
                  </a:solidFill>
                  <a:latin typeface="Gidole"/>
                </a:rPr>
                <a:t>DONT REPEAT YOURSELF</a:t>
              </a:r>
            </a:p>
          </p:txBody>
        </p:sp>
      </p:grpSp>
      <p:grpSp>
        <p:nvGrpSpPr>
          <p:cNvPr name="Group 6" id="6"/>
          <p:cNvGrpSpPr/>
          <p:nvPr/>
        </p:nvGrpSpPr>
        <p:grpSpPr>
          <a:xfrm rot="0">
            <a:off x="10625822" y="3218205"/>
            <a:ext cx="7314292" cy="3850590"/>
            <a:chOff x="0" y="0"/>
            <a:chExt cx="9752389" cy="5134120"/>
          </a:xfrm>
        </p:grpSpPr>
        <p:sp>
          <p:nvSpPr>
            <p:cNvPr name="TextBox 7" id="7"/>
            <p:cNvSpPr txBox="true"/>
            <p:nvPr/>
          </p:nvSpPr>
          <p:spPr>
            <a:xfrm rot="0">
              <a:off x="0" y="0"/>
              <a:ext cx="9752385" cy="1524000"/>
            </a:xfrm>
            <a:prstGeom prst="rect">
              <a:avLst/>
            </a:prstGeom>
          </p:spPr>
          <p:txBody>
            <a:bodyPr anchor="t" rtlCol="false" tIns="0" lIns="0" bIns="0" rIns="0">
              <a:spAutoFit/>
            </a:bodyPr>
            <a:lstStyle/>
            <a:p>
              <a:pPr algn="just">
                <a:lnSpc>
                  <a:spcPts val="9000"/>
                </a:lnSpc>
              </a:pPr>
              <a:r>
                <a:rPr lang="en-US" b="true" sz="7500" i="false" spc="375">
                  <a:solidFill>
                    <a:srgbClr val="16111C"/>
                  </a:solidFill>
                  <a:latin typeface="League Spartan"/>
                </a:rPr>
                <a:t>SECURITY</a:t>
              </a:r>
            </a:p>
          </p:txBody>
        </p:sp>
        <p:sp>
          <p:nvSpPr>
            <p:cNvPr name="TextBox 8" id="8"/>
            <p:cNvSpPr txBox="true"/>
            <p:nvPr/>
          </p:nvSpPr>
          <p:spPr>
            <a:xfrm rot="0">
              <a:off x="0" y="2133745"/>
              <a:ext cx="9752389" cy="3000375"/>
            </a:xfrm>
            <a:prstGeom prst="rect">
              <a:avLst/>
            </a:prstGeom>
          </p:spPr>
          <p:txBody>
            <a:bodyPr anchor="t" rtlCol="false" tIns="0" lIns="0" bIns="0" rIns="0">
              <a:spAutoFit/>
            </a:bodyPr>
            <a:lstStyle/>
            <a:p>
              <a:pPr>
                <a:lnSpc>
                  <a:spcPts val="4500"/>
                </a:lnSpc>
              </a:pPr>
              <a:r>
                <a:rPr lang="en-US" b="false" sz="3000" i="false" spc="30">
                  <a:solidFill>
                    <a:srgbClr val="000000"/>
                  </a:solidFill>
                  <a:latin typeface="Gidole"/>
                </a:rPr>
                <a:t>Always validate input</a:t>
              </a:r>
            </a:p>
            <a:p>
              <a:pPr>
                <a:lnSpc>
                  <a:spcPts val="4500"/>
                </a:lnSpc>
              </a:pPr>
              <a:r>
                <a:rPr lang="en-US" b="false" sz="3000" i="false" spc="30">
                  <a:solidFill>
                    <a:srgbClr val="000000"/>
                  </a:solidFill>
                  <a:latin typeface="Gidole"/>
                </a:rPr>
                <a:t>Not every feature requires a new npm package</a:t>
              </a:r>
            </a:p>
            <a:p>
              <a:pPr>
                <a:lnSpc>
                  <a:spcPts val="4500"/>
                </a:lnSpc>
              </a:pPr>
              <a:r>
                <a:rPr lang="en-US" b="false" sz="3000" i="false" spc="30">
                  <a:solidFill>
                    <a:srgbClr val="000000"/>
                  </a:solidFill>
                  <a:latin typeface="Gidole"/>
                </a:rPr>
                <a:t>Try to maintain a log</a:t>
              </a:r>
            </a:p>
            <a:p>
              <a:pPr>
                <a:lnSpc>
                  <a:spcPts val="4500"/>
                </a:lnSpc>
              </a:pPr>
              <a:r>
                <a:rPr lang="en-US" b="false" sz="3000" i="false" spc="30">
                  <a:solidFill>
                    <a:srgbClr val="000000"/>
                  </a:solidFill>
                  <a:latin typeface="Gidole"/>
                </a:rPr>
                <a:t>When unsure, use a PAAS</a:t>
              </a:r>
            </a:p>
          </p:txBody>
        </p:sp>
      </p:grpSp>
      <p:sp>
        <p:nvSpPr>
          <p:cNvPr name="AutoShape 9" id="9"/>
          <p:cNvSpPr/>
          <p:nvPr/>
        </p:nvSpPr>
        <p:spPr>
          <a:xfrm rot="0">
            <a:off x="0" y="4384696"/>
            <a:ext cx="9602485" cy="6149195"/>
          </a:xfrm>
          <a:prstGeom prst="rect">
            <a:avLst/>
          </a:prstGeom>
          <a:solidFill>
            <a:srgbClr val="FF9900"/>
          </a:solidFill>
        </p:spPr>
      </p:sp>
      <p:grpSp>
        <p:nvGrpSpPr>
          <p:cNvPr name="Group 10" id="10"/>
          <p:cNvGrpSpPr/>
          <p:nvPr/>
        </p:nvGrpSpPr>
        <p:grpSpPr>
          <a:xfrm rot="0">
            <a:off x="967684" y="5135082"/>
            <a:ext cx="7314292" cy="4422090"/>
            <a:chOff x="0" y="0"/>
            <a:chExt cx="9752389" cy="5896120"/>
          </a:xfrm>
        </p:grpSpPr>
        <p:sp>
          <p:nvSpPr>
            <p:cNvPr name="TextBox 11" id="11"/>
            <p:cNvSpPr txBox="true"/>
            <p:nvPr/>
          </p:nvSpPr>
          <p:spPr>
            <a:xfrm rot="0">
              <a:off x="0" y="0"/>
              <a:ext cx="9752385" cy="1524000"/>
            </a:xfrm>
            <a:prstGeom prst="rect">
              <a:avLst/>
            </a:prstGeom>
          </p:spPr>
          <p:txBody>
            <a:bodyPr anchor="t" rtlCol="false" tIns="0" lIns="0" bIns="0" rIns="0">
              <a:spAutoFit/>
            </a:bodyPr>
            <a:lstStyle/>
            <a:p>
              <a:pPr algn="just">
                <a:lnSpc>
                  <a:spcPts val="9000"/>
                </a:lnSpc>
              </a:pPr>
              <a:r>
                <a:rPr lang="en-US" b="true" sz="7500" i="false" spc="375">
                  <a:solidFill>
                    <a:srgbClr val="000000"/>
                  </a:solidFill>
                  <a:latin typeface="League Spartan"/>
                </a:rPr>
                <a:t>SOLID</a:t>
              </a:r>
            </a:p>
          </p:txBody>
        </p:sp>
        <p:sp>
          <p:nvSpPr>
            <p:cNvPr name="TextBox 12" id="12"/>
            <p:cNvSpPr txBox="true"/>
            <p:nvPr/>
          </p:nvSpPr>
          <p:spPr>
            <a:xfrm rot="0">
              <a:off x="0" y="2133745"/>
              <a:ext cx="9752389" cy="3762375"/>
            </a:xfrm>
            <a:prstGeom prst="rect">
              <a:avLst/>
            </a:prstGeom>
          </p:spPr>
          <p:txBody>
            <a:bodyPr anchor="t" rtlCol="false" tIns="0" lIns="0" bIns="0" rIns="0">
              <a:spAutoFit/>
            </a:bodyPr>
            <a:lstStyle/>
            <a:p>
              <a:pPr>
                <a:lnSpc>
                  <a:spcPts val="4500"/>
                </a:lnSpc>
              </a:pPr>
              <a:r>
                <a:rPr lang="en-US" b="false" sz="3000" i="false" spc="30">
                  <a:solidFill>
                    <a:srgbClr val="000000"/>
                  </a:solidFill>
                  <a:latin typeface="Gidole"/>
                </a:rPr>
                <a:t>Single Responsibility Principle</a:t>
              </a:r>
            </a:p>
            <a:p>
              <a:pPr>
                <a:lnSpc>
                  <a:spcPts val="4500"/>
                </a:lnSpc>
              </a:pPr>
              <a:r>
                <a:rPr lang="en-US" b="false" sz="3000" i="false" spc="30">
                  <a:solidFill>
                    <a:srgbClr val="000000"/>
                  </a:solidFill>
                  <a:latin typeface="Gidole"/>
                </a:rPr>
                <a:t>Open/Closed Principle</a:t>
              </a:r>
            </a:p>
            <a:p>
              <a:pPr>
                <a:lnSpc>
                  <a:spcPts val="4500"/>
                </a:lnSpc>
              </a:pPr>
              <a:r>
                <a:rPr lang="en-US" b="false" sz="3000" i="false" spc="30">
                  <a:solidFill>
                    <a:srgbClr val="000000"/>
                  </a:solidFill>
                  <a:latin typeface="Gidole"/>
                </a:rPr>
                <a:t>Liskov Substitution Principle</a:t>
              </a:r>
            </a:p>
            <a:p>
              <a:pPr>
                <a:lnSpc>
                  <a:spcPts val="4500"/>
                </a:lnSpc>
              </a:pPr>
              <a:r>
                <a:rPr lang="en-US" b="false" sz="3000" i="false" spc="30">
                  <a:solidFill>
                    <a:srgbClr val="000000"/>
                  </a:solidFill>
                  <a:latin typeface="Gidole"/>
                </a:rPr>
                <a:t>Interface Segregation Principle</a:t>
              </a:r>
            </a:p>
            <a:p>
              <a:pPr>
                <a:lnSpc>
                  <a:spcPts val="4500"/>
                </a:lnSpc>
              </a:pPr>
              <a:r>
                <a:rPr lang="en-US" b="false" sz="3000" i="false" spc="30">
                  <a:solidFill>
                    <a:srgbClr val="000000"/>
                  </a:solidFill>
                  <a:latin typeface="Gidole"/>
                </a:rPr>
                <a:t>Dependency Inversion</a:t>
              </a:r>
            </a:p>
          </p:txBody>
        </p:sp>
      </p:grpSp>
    </p:spTree>
  </p:cSld>
  <p:clrMapOvr>
    <a:masterClrMapping/>
  </p:clrMapOvr>
</p:sld>
</file>

<file path=ppt/slides/slide3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729852" y="-84575"/>
            <a:ext cx="7747166" cy="10456149"/>
          </a:xfrm>
          <a:prstGeom prst="rect">
            <a:avLst/>
          </a:prstGeom>
          <a:solidFill>
            <a:srgbClr val="FFDE59"/>
          </a:solidFill>
        </p:spPr>
      </p:sp>
      <p:sp>
        <p:nvSpPr>
          <p:cNvPr name="TextBox 3" id="3"/>
          <p:cNvSpPr txBox="true"/>
          <p:nvPr/>
        </p:nvSpPr>
        <p:spPr>
          <a:xfrm rot="0">
            <a:off x="1028700" y="1028700"/>
            <a:ext cx="7483394" cy="1143000"/>
          </a:xfrm>
          <a:prstGeom prst="rect">
            <a:avLst/>
          </a:prstGeom>
        </p:spPr>
        <p:txBody>
          <a:bodyPr anchor="t" rtlCol="false" tIns="0" lIns="0" bIns="0" rIns="0">
            <a:spAutoFit/>
          </a:bodyPr>
          <a:lstStyle/>
          <a:p>
            <a:pPr>
              <a:lnSpc>
                <a:spcPts val="9000"/>
              </a:lnSpc>
            </a:pPr>
            <a:r>
              <a:rPr lang="en-US" b="true" sz="7500" i="false" spc="375">
                <a:solidFill>
                  <a:srgbClr val="F2F0F4"/>
                </a:solidFill>
                <a:latin typeface="League Spartan"/>
              </a:rPr>
              <a:t>LET'S TALK!</a:t>
            </a:r>
          </a:p>
        </p:txBody>
      </p:sp>
      <p:grpSp>
        <p:nvGrpSpPr>
          <p:cNvPr name="Group 4" id="4"/>
          <p:cNvGrpSpPr/>
          <p:nvPr/>
        </p:nvGrpSpPr>
        <p:grpSpPr>
          <a:xfrm rot="0">
            <a:off x="1028700" y="4299263"/>
            <a:ext cx="7624318" cy="4959037"/>
            <a:chOff x="0" y="0"/>
            <a:chExt cx="10165757" cy="6612050"/>
          </a:xfrm>
        </p:grpSpPr>
        <p:sp>
          <p:nvSpPr>
            <p:cNvPr name="TextBox 5" id="5"/>
            <p:cNvSpPr txBox="true"/>
            <p:nvPr/>
          </p:nvSpPr>
          <p:spPr>
            <a:xfrm rot="0">
              <a:off x="0" y="5101175"/>
              <a:ext cx="10165757"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@HANDLE</a:t>
              </a:r>
            </a:p>
          </p:txBody>
        </p:sp>
        <p:sp>
          <p:nvSpPr>
            <p:cNvPr name="TextBox 6" id="6"/>
            <p:cNvSpPr txBox="true"/>
            <p:nvPr/>
          </p:nvSpPr>
          <p:spPr>
            <a:xfrm rot="0">
              <a:off x="0" y="5897675"/>
              <a:ext cx="10165757" cy="714375"/>
            </a:xfrm>
            <a:prstGeom prst="rect">
              <a:avLst/>
            </a:prstGeom>
          </p:spPr>
          <p:txBody>
            <a:bodyPr anchor="t" rtlCol="false" tIns="0" lIns="0" bIns="0" rIns="0">
              <a:spAutoFit/>
            </a:bodyPr>
            <a:lstStyle/>
            <a:p>
              <a:pPr>
                <a:lnSpc>
                  <a:spcPts val="4500"/>
                </a:lnSpc>
              </a:pPr>
              <a:r>
                <a:rPr lang="en-US" b="false" sz="3000" i="false" spc="30">
                  <a:solidFill>
                    <a:srgbClr val="F2F0F4"/>
                  </a:solidFill>
                  <a:latin typeface="Gidole"/>
                </a:rPr>
                <a:t>@koolamusic</a:t>
              </a:r>
            </a:p>
          </p:txBody>
        </p:sp>
        <p:sp>
          <p:nvSpPr>
            <p:cNvPr name="TextBox 7" id="7"/>
            <p:cNvSpPr txBox="true"/>
            <p:nvPr/>
          </p:nvSpPr>
          <p:spPr>
            <a:xfrm rot="0">
              <a:off x="0" y="2520107"/>
              <a:ext cx="10165757" cy="74811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WEBSITE</a:t>
              </a:r>
            </a:p>
          </p:txBody>
        </p:sp>
        <p:sp>
          <p:nvSpPr>
            <p:cNvPr name="TextBox 8" id="8"/>
            <p:cNvSpPr txBox="true"/>
            <p:nvPr/>
          </p:nvSpPr>
          <p:spPr>
            <a:xfrm rot="0">
              <a:off x="0" y="3316607"/>
              <a:ext cx="10165757" cy="714375"/>
            </a:xfrm>
            <a:prstGeom prst="rect">
              <a:avLst/>
            </a:prstGeom>
          </p:spPr>
          <p:txBody>
            <a:bodyPr anchor="t" rtlCol="false" tIns="0" lIns="0" bIns="0" rIns="0">
              <a:spAutoFit/>
            </a:bodyPr>
            <a:lstStyle/>
            <a:p>
              <a:pPr>
                <a:lnSpc>
                  <a:spcPts val="4500"/>
                </a:lnSpc>
              </a:pPr>
              <a:r>
                <a:rPr lang="en-US" b="false" sz="3000" i="false" spc="30">
                  <a:solidFill>
                    <a:srgbClr val="F2F0F4"/>
                  </a:solidFill>
                  <a:latin typeface="Gidole"/>
                </a:rPr>
                <a:t>andrewmiracle.com</a:t>
              </a:r>
            </a:p>
          </p:txBody>
        </p:sp>
        <p:sp>
          <p:nvSpPr>
            <p:cNvPr name="TextBox 9" id="9"/>
            <p:cNvSpPr txBox="true"/>
            <p:nvPr/>
          </p:nvSpPr>
          <p:spPr>
            <a:xfrm rot="0">
              <a:off x="0" y="-57150"/>
              <a:ext cx="10165757" cy="744305"/>
            </a:xfrm>
            <a:prstGeom prst="rect">
              <a:avLst/>
            </a:prstGeom>
          </p:spPr>
          <p:txBody>
            <a:bodyPr anchor="t" rtlCol="false" tIns="0" lIns="0" bIns="0" rIns="0">
              <a:spAutoFit/>
            </a:bodyPr>
            <a:lstStyle/>
            <a:p>
              <a:pPr>
                <a:lnSpc>
                  <a:spcPts val="4522"/>
                </a:lnSpc>
              </a:pPr>
              <a:r>
                <a:rPr lang="en-US" b="false" sz="3400" i="false" spc="340">
                  <a:solidFill>
                    <a:srgbClr val="F2F0F4"/>
                  </a:solidFill>
                  <a:latin typeface="Gidole"/>
                </a:rPr>
                <a:t>MAILING ADDRESS</a:t>
              </a:r>
            </a:p>
          </p:txBody>
        </p:sp>
        <p:sp>
          <p:nvSpPr>
            <p:cNvPr name="TextBox 10" id="10"/>
            <p:cNvSpPr txBox="true"/>
            <p:nvPr/>
          </p:nvSpPr>
          <p:spPr>
            <a:xfrm rot="0">
              <a:off x="0" y="735540"/>
              <a:ext cx="10165757" cy="714375"/>
            </a:xfrm>
            <a:prstGeom prst="rect">
              <a:avLst/>
            </a:prstGeom>
          </p:spPr>
          <p:txBody>
            <a:bodyPr anchor="t" rtlCol="false" tIns="0" lIns="0" bIns="0" rIns="0">
              <a:spAutoFit/>
            </a:bodyPr>
            <a:lstStyle/>
            <a:p>
              <a:pPr>
                <a:lnSpc>
                  <a:spcPts val="4500"/>
                </a:lnSpc>
              </a:pPr>
              <a:r>
                <a:rPr lang="en-US" b="false" sz="3000" i="false" spc="30">
                  <a:solidFill>
                    <a:srgbClr val="F2F0F4"/>
                  </a:solidFill>
                  <a:latin typeface="Gidole"/>
                </a:rPr>
                <a:t>me@andrewmiracle.com</a:t>
              </a: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0214271" y="-57780"/>
            <a:ext cx="8073729" cy="8060811"/>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sp>
        <p:nvSpPr>
          <p:cNvPr name="TextBox 4" id="4"/>
          <p:cNvSpPr txBox="true"/>
          <p:nvPr/>
        </p:nvSpPr>
        <p:spPr>
          <a:xfrm rot="0">
            <a:off x="978397" y="3536259"/>
            <a:ext cx="12780029" cy="4240408"/>
          </a:xfrm>
          <a:prstGeom prst="rect">
            <a:avLst/>
          </a:prstGeom>
        </p:spPr>
        <p:txBody>
          <a:bodyPr anchor="t" rtlCol="false" tIns="0" lIns="0" bIns="0" rIns="0">
            <a:spAutoFit/>
          </a:bodyPr>
          <a:lstStyle/>
          <a:p>
            <a:pPr>
              <a:lnSpc>
                <a:spcPts val="6719"/>
              </a:lnSpc>
            </a:pPr>
            <a:r>
              <a:rPr lang="en-US" b="false" sz="4799" i="true" spc="143">
                <a:solidFill>
                  <a:srgbClr val="545454"/>
                </a:solidFill>
                <a:latin typeface="League Spartan"/>
              </a:rPr>
              <a:t>Craft the perfect name</a:t>
            </a:r>
          </a:p>
          <a:p>
            <a:pPr>
              <a:lnSpc>
                <a:spcPts val="6719"/>
              </a:lnSpc>
            </a:pPr>
            <a:r>
              <a:rPr lang="en-US" b="false" sz="4800" i="true" spc="144">
                <a:solidFill>
                  <a:srgbClr val="545454"/>
                </a:solidFill>
                <a:latin typeface="League Spartan"/>
              </a:rPr>
              <a:t>Buy a Domain</a:t>
            </a:r>
          </a:p>
          <a:p>
            <a:pPr>
              <a:lnSpc>
                <a:spcPts val="6719"/>
              </a:lnSpc>
            </a:pPr>
            <a:r>
              <a:rPr lang="en-US" b="false" sz="4800" i="true" spc="144">
                <a:solidFill>
                  <a:srgbClr val="545454"/>
                </a:solidFill>
                <a:latin typeface="League Spartan"/>
              </a:rPr>
              <a:t>Open terminal</a:t>
            </a:r>
          </a:p>
          <a:p>
            <a:pPr>
              <a:lnSpc>
                <a:spcPts val="6719"/>
              </a:lnSpc>
            </a:pPr>
            <a:r>
              <a:rPr lang="en-US" b="false" sz="4800" i="true" spc="144">
                <a:solidFill>
                  <a:srgbClr val="545454"/>
                </a:solidFill>
                <a:latin typeface="League Spartan"/>
              </a:rPr>
              <a:t>create a folder</a:t>
            </a:r>
          </a:p>
          <a:p>
            <a:pPr>
              <a:lnSpc>
                <a:spcPts val="6719"/>
              </a:lnSpc>
            </a:pPr>
            <a:r>
              <a:rPr lang="en-US" b="false" sz="4800" i="true" spc="144">
                <a:solidFill>
                  <a:srgbClr val="545454"/>
                </a:solidFill>
                <a:latin typeface="League Spartan"/>
              </a:rPr>
              <a:t>Initialize GIT</a:t>
            </a:r>
          </a:p>
        </p:txBody>
      </p:sp>
      <p:grpSp>
        <p:nvGrpSpPr>
          <p:cNvPr name="Group 5" id="5"/>
          <p:cNvGrpSpPr/>
          <p:nvPr/>
        </p:nvGrpSpPr>
        <p:grpSpPr>
          <a:xfrm rot="0">
            <a:off x="15337512" y="-57780"/>
            <a:ext cx="5900975" cy="5110245"/>
            <a:chOff x="0" y="0"/>
            <a:chExt cx="6350000" cy="5499100"/>
          </a:xfrm>
        </p:grpSpPr>
        <p:sp>
          <p:nvSpPr>
            <p:cNvPr name="Freeform 6" id="6"/>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TextBox 7" id="7"/>
          <p:cNvSpPr txBox="true"/>
          <p:nvPr/>
        </p:nvSpPr>
        <p:spPr>
          <a:xfrm rot="0">
            <a:off x="1028700" y="971550"/>
            <a:ext cx="8047080" cy="422910"/>
          </a:xfrm>
          <a:prstGeom prst="rect">
            <a:avLst/>
          </a:prstGeom>
        </p:spPr>
        <p:txBody>
          <a:bodyPr anchor="t" rtlCol="false" tIns="0" lIns="0" bIns="0" rIns="0">
            <a:spAutoFit/>
          </a:bodyPr>
          <a:lstStyle/>
          <a:p>
            <a:pPr>
              <a:lnSpc>
                <a:spcPts val="3359"/>
              </a:lnSpc>
            </a:pPr>
            <a:r>
              <a:rPr lang="en-US" b="false" sz="2400" i="false" spc="192">
                <a:solidFill>
                  <a:srgbClr val="000000"/>
                </a:solidFill>
                <a:latin typeface="Gidole"/>
              </a:rPr>
              <a:t>Structuring a Javascript Project</a:t>
            </a:r>
          </a:p>
        </p:txBody>
      </p:sp>
      <p:sp>
        <p:nvSpPr>
          <p:cNvPr name="TextBox 8" id="8"/>
          <p:cNvSpPr txBox="true"/>
          <p:nvPr/>
        </p:nvSpPr>
        <p:spPr>
          <a:xfrm rot="0">
            <a:off x="1028700" y="2458179"/>
            <a:ext cx="12780029" cy="730200"/>
          </a:xfrm>
          <a:prstGeom prst="rect">
            <a:avLst/>
          </a:prstGeom>
        </p:spPr>
        <p:txBody>
          <a:bodyPr anchor="t" rtlCol="false" tIns="0" lIns="0" bIns="0" rIns="0">
            <a:spAutoFit/>
          </a:bodyPr>
          <a:lstStyle/>
          <a:p>
            <a:pPr>
              <a:lnSpc>
                <a:spcPts val="5921"/>
              </a:lnSpc>
            </a:pPr>
            <a:r>
              <a:rPr lang="en-US" b="false" sz="4230" i="true" spc="126">
                <a:solidFill>
                  <a:srgbClr val="000000"/>
                </a:solidFill>
                <a:latin typeface="League Spartan"/>
              </a:rPr>
              <a:t>First Steps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10800000">
            <a:off x="12808769" y="0"/>
            <a:ext cx="5479231" cy="5470464"/>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sp>
        <p:nvSpPr>
          <p:cNvPr name="AutoShape 4" id="4"/>
          <p:cNvSpPr/>
          <p:nvPr/>
        </p:nvSpPr>
        <p:spPr>
          <a:xfrm rot="0">
            <a:off x="1028700" y="1028700"/>
            <a:ext cx="16230600" cy="2235862"/>
          </a:xfrm>
          <a:prstGeom prst="rect">
            <a:avLst/>
          </a:prstGeom>
          <a:solidFill>
            <a:srgbClr val="000000"/>
          </a:solidFill>
        </p:spPr>
      </p:sp>
      <p:grpSp>
        <p:nvGrpSpPr>
          <p:cNvPr name="Group 5" id="5"/>
          <p:cNvGrpSpPr/>
          <p:nvPr/>
        </p:nvGrpSpPr>
        <p:grpSpPr>
          <a:xfrm rot="0">
            <a:off x="4035370" y="1992120"/>
            <a:ext cx="10217261" cy="1272441"/>
            <a:chOff x="0" y="0"/>
            <a:chExt cx="13623015" cy="1696589"/>
          </a:xfrm>
        </p:grpSpPr>
        <p:sp>
          <p:nvSpPr>
            <p:cNvPr name="TextBox 6" id="6"/>
            <p:cNvSpPr txBox="true"/>
            <p:nvPr/>
          </p:nvSpPr>
          <p:spPr>
            <a:xfrm rot="0">
              <a:off x="18789" y="19050"/>
              <a:ext cx="13585436" cy="407628"/>
            </a:xfrm>
            <a:prstGeom prst="rect">
              <a:avLst/>
            </a:prstGeom>
          </p:spPr>
          <p:txBody>
            <a:bodyPr anchor="t" rtlCol="false" tIns="0" lIns="0" bIns="0" rIns="0">
              <a:spAutoFit/>
            </a:bodyPr>
            <a:lstStyle/>
            <a:p>
              <a:pPr algn="ctr">
                <a:lnSpc>
                  <a:spcPts val="2289"/>
                </a:lnSpc>
              </a:pPr>
              <a:r>
                <a:rPr lang="en-US" b="true" sz="2100" i="false" spc="126">
                  <a:solidFill>
                    <a:srgbClr val="F2F0F4"/>
                  </a:solidFill>
                  <a:latin typeface="League Spartan"/>
                </a:rPr>
                <a:t>CHOOSE A JAVASCRIPT FRAMEWORK</a:t>
              </a:r>
            </a:p>
          </p:txBody>
        </p:sp>
        <p:sp>
          <p:nvSpPr>
            <p:cNvPr name="TextBox 7" id="7"/>
            <p:cNvSpPr txBox="true"/>
            <p:nvPr/>
          </p:nvSpPr>
          <p:spPr>
            <a:xfrm rot="0">
              <a:off x="0" y="948474"/>
              <a:ext cx="13623015" cy="748115"/>
            </a:xfrm>
            <a:prstGeom prst="rect">
              <a:avLst/>
            </a:prstGeom>
          </p:spPr>
          <p:txBody>
            <a:bodyPr anchor="t" rtlCol="false" tIns="0" lIns="0" bIns="0" rIns="0">
              <a:spAutoFit/>
            </a:bodyPr>
            <a:lstStyle/>
            <a:p>
              <a:pPr algn="ctr">
                <a:lnSpc>
                  <a:spcPts val="4522"/>
                </a:lnSpc>
              </a:pPr>
            </a:p>
          </p:txBody>
        </p:sp>
      </p:grpSp>
      <p:pic>
        <p:nvPicPr>
          <p:cNvPr name="Picture 8" id="8"/>
          <p:cNvPicPr>
            <a:picLocks noChangeAspect="true"/>
          </p:cNvPicPr>
          <p:nvPr/>
        </p:nvPicPr>
        <p:blipFill>
          <a:blip r:embed="rId2"/>
          <a:srcRect l="0" t="0" r="0" b="0"/>
          <a:stretch>
            <a:fillRect/>
          </a:stretch>
        </p:blipFill>
        <p:spPr>
          <a:xfrm flipH="false" flipV="false" rot="0">
            <a:off x="11458137" y="3810466"/>
            <a:ext cx="3709492" cy="1304118"/>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7653183" y="4109736"/>
            <a:ext cx="2981634" cy="705577"/>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6877080" y="5021972"/>
            <a:ext cx="6307071" cy="1704880"/>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4417061" y="4109736"/>
            <a:ext cx="3034337" cy="2617116"/>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1028700" y="4180320"/>
            <a:ext cx="2834178" cy="1486215"/>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492129" y="7646406"/>
            <a:ext cx="5442101" cy="2108814"/>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0">
            <a:off x="14003588" y="7151540"/>
            <a:ext cx="3089593" cy="1889751"/>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0">
            <a:off x="948094" y="5736504"/>
            <a:ext cx="4530171" cy="2265085"/>
          </a:xfrm>
          <a:prstGeom prst="rect">
            <a:avLst/>
          </a:prstGeom>
        </p:spPr>
      </p:pic>
      <p:pic>
        <p:nvPicPr>
          <p:cNvPr name="Picture 16" id="16"/>
          <p:cNvPicPr>
            <a:picLocks noChangeAspect="true"/>
          </p:cNvPicPr>
          <p:nvPr/>
        </p:nvPicPr>
        <p:blipFill>
          <a:blip r:embed="rId10"/>
          <a:srcRect l="0" t="0" r="0" b="0"/>
          <a:stretch>
            <a:fillRect/>
          </a:stretch>
        </p:blipFill>
        <p:spPr>
          <a:xfrm flipH="false" flipV="false" rot="0">
            <a:off x="13320490" y="4923428"/>
            <a:ext cx="3694278" cy="2228112"/>
          </a:xfrm>
          <a:prstGeom prst="rect">
            <a:avLst/>
          </a:prstGeom>
        </p:spPr>
      </p:pic>
      <p:pic>
        <p:nvPicPr>
          <p:cNvPr name="Picture 17" id="17"/>
          <p:cNvPicPr>
            <a:picLocks noChangeAspect="true"/>
          </p:cNvPicPr>
          <p:nvPr/>
        </p:nvPicPr>
        <p:blipFill>
          <a:blip r:embed="rId11"/>
          <a:srcRect l="0" t="0" r="0" b="0"/>
          <a:stretch>
            <a:fillRect/>
          </a:stretch>
        </p:blipFill>
        <p:spPr>
          <a:xfrm flipH="false" flipV="false" rot="0">
            <a:off x="10424447" y="6866872"/>
            <a:ext cx="3120918" cy="1833941"/>
          </a:xfrm>
          <a:prstGeom prst="rect">
            <a:avLst/>
          </a:prstGeom>
        </p:spPr>
      </p:pic>
      <p:pic>
        <p:nvPicPr>
          <p:cNvPr name="Picture 18" id="18"/>
          <p:cNvPicPr>
            <a:picLocks noChangeAspect="true"/>
          </p:cNvPicPr>
          <p:nvPr/>
        </p:nvPicPr>
        <p:blipFill>
          <a:blip r:embed="rId12"/>
          <a:srcRect l="0" t="0" r="0" b="0"/>
          <a:stretch>
            <a:fillRect/>
          </a:stretch>
        </p:blipFill>
        <p:spPr>
          <a:xfrm flipH="false" flipV="false" rot="0">
            <a:off x="8289061" y="6866872"/>
            <a:ext cx="2640129" cy="1036495"/>
          </a:xfrm>
          <a:prstGeom prst="rect">
            <a:avLst/>
          </a:prstGeom>
        </p:spPr>
      </p:pic>
      <p:pic>
        <p:nvPicPr>
          <p:cNvPr name="Picture 19" id="19"/>
          <p:cNvPicPr>
            <a:picLocks noChangeAspect="true"/>
          </p:cNvPicPr>
          <p:nvPr/>
        </p:nvPicPr>
        <p:blipFill>
          <a:blip r:embed="rId13"/>
          <a:srcRect l="0" t="0" r="0" b="0"/>
          <a:stretch>
            <a:fillRect/>
          </a:stretch>
        </p:blipFill>
        <p:spPr>
          <a:xfrm flipH="false" flipV="false" rot="0">
            <a:off x="5748770" y="8096415"/>
            <a:ext cx="5872467" cy="183514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15337512" y="-57780"/>
            <a:ext cx="5900975" cy="5110245"/>
            <a:chOff x="0" y="0"/>
            <a:chExt cx="6350000" cy="5499100"/>
          </a:xfrm>
        </p:grpSpPr>
        <p:sp>
          <p:nvSpPr>
            <p:cNvPr name="Freeform 3" id="3"/>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FFDE59"/>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FDE59"/>
          </a:solidFill>
        </p:spPr>
      </p:sp>
      <p:grpSp>
        <p:nvGrpSpPr>
          <p:cNvPr name="Group 3" id="3"/>
          <p:cNvGrpSpPr/>
          <p:nvPr/>
        </p:nvGrpSpPr>
        <p:grpSpPr>
          <a:xfrm rot="0">
            <a:off x="4035370" y="3636964"/>
            <a:ext cx="10217261" cy="3013072"/>
            <a:chOff x="0" y="0"/>
            <a:chExt cx="13623015" cy="4017429"/>
          </a:xfrm>
        </p:grpSpPr>
        <p:sp>
          <p:nvSpPr>
            <p:cNvPr name="TextBox 4" id="4"/>
            <p:cNvSpPr txBox="true"/>
            <p:nvPr/>
          </p:nvSpPr>
          <p:spPr>
            <a:xfrm rot="0">
              <a:off x="18789" y="47625"/>
              <a:ext cx="13585436" cy="2699893"/>
            </a:xfrm>
            <a:prstGeom prst="rect">
              <a:avLst/>
            </a:prstGeom>
          </p:spPr>
          <p:txBody>
            <a:bodyPr anchor="t" rtlCol="false" tIns="0" lIns="0" bIns="0" rIns="0">
              <a:spAutoFit/>
            </a:bodyPr>
            <a:lstStyle/>
            <a:p>
              <a:pPr algn="ctr">
                <a:lnSpc>
                  <a:spcPts val="5232"/>
                </a:lnSpc>
              </a:pPr>
              <a:r>
                <a:rPr lang="en-US" b="true" sz="4800" i="false" spc="288">
                  <a:solidFill>
                    <a:srgbClr val="16111C"/>
                  </a:solidFill>
                  <a:latin typeface="League Spartan"/>
                </a:rPr>
                <a:t>YOU + ME + package.json</a:t>
              </a:r>
            </a:p>
            <a:p>
              <a:pPr algn="ctr">
                <a:lnSpc>
                  <a:spcPts val="5232"/>
                </a:lnSpc>
              </a:pPr>
            </a:p>
            <a:p>
              <a:pPr algn="ctr">
                <a:lnSpc>
                  <a:spcPts val="5232"/>
                </a:lnSpc>
              </a:pPr>
              <a:r>
                <a:rPr lang="en-US" b="true" sz="4800" i="false" spc="288">
                  <a:solidFill>
                    <a:srgbClr val="16111C"/>
                  </a:solidFill>
                  <a:latin typeface="League Spartan"/>
                </a:rPr>
                <a:t>= </a:t>
              </a:r>
            </a:p>
          </p:txBody>
        </p:sp>
        <p:sp>
          <p:nvSpPr>
            <p:cNvPr name="TextBox 5" id="5"/>
            <p:cNvSpPr txBox="true"/>
            <p:nvPr/>
          </p:nvSpPr>
          <p:spPr>
            <a:xfrm rot="0">
              <a:off x="0" y="3269314"/>
              <a:ext cx="13623015" cy="748115"/>
            </a:xfrm>
            <a:prstGeom prst="rect">
              <a:avLst/>
            </a:prstGeom>
          </p:spPr>
          <p:txBody>
            <a:bodyPr anchor="t" rtlCol="false" tIns="0" lIns="0" bIns="0" rIns="0">
              <a:spAutoFit/>
            </a:bodyPr>
            <a:lstStyle/>
            <a:p>
              <a:pPr algn="ctr">
                <a:lnSpc>
                  <a:spcPts val="4522"/>
                </a:lnSpc>
              </a:pPr>
            </a:p>
          </p:txBody>
        </p:sp>
      </p:grpSp>
      <p:pic>
        <p:nvPicPr>
          <p:cNvPr name="Picture 6" id="6"/>
          <p:cNvPicPr>
            <a:picLocks noChangeAspect="true"/>
          </p:cNvPicPr>
          <p:nvPr/>
        </p:nvPicPr>
        <p:blipFill>
          <a:blip r:embed="rId2"/>
          <a:srcRect l="0" t="0" r="0" b="0"/>
          <a:stretch>
            <a:fillRect/>
          </a:stretch>
        </p:blipFill>
        <p:spPr>
          <a:xfrm flipH="false" flipV="false" rot="0">
            <a:off x="2110210" y="4365283"/>
            <a:ext cx="13660658" cy="4023685"/>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4045323" y="1942009"/>
            <a:ext cx="3006124" cy="158644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477485" y="1533285"/>
            <a:ext cx="3780605" cy="199517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0">
            <a:off x="15337512" y="-57780"/>
            <a:ext cx="5900975" cy="5110245"/>
            <a:chOff x="0" y="0"/>
            <a:chExt cx="6350000" cy="5499100"/>
          </a:xfrm>
        </p:grpSpPr>
        <p:sp>
          <p:nvSpPr>
            <p:cNvPr name="Freeform 3" id="3"/>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TextBox 4" id="4"/>
          <p:cNvSpPr txBox="true"/>
          <p:nvPr/>
        </p:nvSpPr>
        <p:spPr>
          <a:xfrm rot="0">
            <a:off x="1028700" y="971550"/>
            <a:ext cx="8047080" cy="422910"/>
          </a:xfrm>
          <a:prstGeom prst="rect">
            <a:avLst/>
          </a:prstGeom>
        </p:spPr>
        <p:txBody>
          <a:bodyPr anchor="t" rtlCol="false" tIns="0" lIns="0" bIns="0" rIns="0">
            <a:spAutoFit/>
          </a:bodyPr>
          <a:lstStyle/>
          <a:p>
            <a:pPr>
              <a:lnSpc>
                <a:spcPts val="3359"/>
              </a:lnSpc>
            </a:pPr>
            <a:r>
              <a:rPr lang="en-US" b="false" sz="2400" i="false" spc="192">
                <a:solidFill>
                  <a:srgbClr val="000000"/>
                </a:solidFill>
                <a:latin typeface="Gidole"/>
              </a:rPr>
              <a:t>Structuring a Javascript Project</a:t>
            </a:r>
          </a:p>
        </p:txBody>
      </p:sp>
      <p:pic>
        <p:nvPicPr>
          <p:cNvPr name="Picture 5" id="5"/>
          <p:cNvPicPr>
            <a:picLocks noChangeAspect="true"/>
          </p:cNvPicPr>
          <p:nvPr/>
        </p:nvPicPr>
        <p:blipFill>
          <a:blip r:embed="rId2"/>
          <a:srcRect l="0" t="0" r="0" b="0"/>
          <a:stretch>
            <a:fillRect/>
          </a:stretch>
        </p:blipFill>
        <p:spPr>
          <a:xfrm flipH="false" flipV="false" rot="0">
            <a:off x="1829435" y="-963990"/>
            <a:ext cx="14492691" cy="1221498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p:cSld>
    <p:bg>
      <p:bgPr>
        <a:solidFill>
          <a:srgbClr val="F2F0F4"/>
        </a:solidFill>
      </p:bgPr>
    </p:bg>
    <p:spTree>
      <p:nvGrpSpPr>
        <p:cNvPr id="1" name=""/>
        <p:cNvGrpSpPr/>
        <p:nvPr/>
      </p:nvGrpSpPr>
      <p:grpSpPr>
        <a:xfrm>
          <a:off x="0" y="0"/>
          <a:ext cx="0" cy="0"/>
          <a:chOff x="0" y="0"/>
          <a:chExt cx="0" cy="0"/>
        </a:xfrm>
      </p:grpSpPr>
      <p:grpSp>
        <p:nvGrpSpPr>
          <p:cNvPr name="Group 2" id="2"/>
          <p:cNvGrpSpPr/>
          <p:nvPr/>
        </p:nvGrpSpPr>
        <p:grpSpPr>
          <a:xfrm rot="-5400000">
            <a:off x="10728361" y="2727361"/>
            <a:ext cx="7565692" cy="7553587"/>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FFDE59"/>
            </a:solidFill>
          </p:spPr>
        </p:sp>
      </p:grpSp>
      <p:grpSp>
        <p:nvGrpSpPr>
          <p:cNvPr name="Group 4" id="4"/>
          <p:cNvGrpSpPr/>
          <p:nvPr/>
        </p:nvGrpSpPr>
        <p:grpSpPr>
          <a:xfrm rot="-10800000">
            <a:off x="15566406" y="5573199"/>
            <a:ext cx="5443189" cy="4713801"/>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000000"/>
            </a:solidFill>
          </p:spPr>
        </p:sp>
      </p:grpSp>
      <p:sp>
        <p:nvSpPr>
          <p:cNvPr name="TextBox 6" id="6"/>
          <p:cNvSpPr txBox="true"/>
          <p:nvPr/>
        </p:nvSpPr>
        <p:spPr>
          <a:xfrm rot="0">
            <a:off x="2083899" y="3437475"/>
            <a:ext cx="14304506" cy="3786768"/>
          </a:xfrm>
          <a:prstGeom prst="rect">
            <a:avLst/>
          </a:prstGeom>
        </p:spPr>
        <p:txBody>
          <a:bodyPr anchor="t" rtlCol="false" tIns="0" lIns="0" bIns="0" rIns="0">
            <a:spAutoFit/>
          </a:bodyPr>
          <a:lstStyle/>
          <a:p>
            <a:pPr>
              <a:lnSpc>
                <a:spcPts val="9914"/>
              </a:lnSpc>
            </a:pPr>
            <a:r>
              <a:rPr lang="en-US" b="true" sz="8261" i="false" spc="413">
                <a:solidFill>
                  <a:srgbClr val="000000"/>
                </a:solidFill>
                <a:latin typeface="League Spartan"/>
              </a:rPr>
              <a:t>GETTING STARTED CAN BE UNREASONABLY CONFLICTING</a:t>
            </a:r>
          </a:p>
        </p:txBody>
      </p:sp>
      <p:sp>
        <p:nvSpPr>
          <p:cNvPr name="AutoShape 7" id="7"/>
          <p:cNvSpPr/>
          <p:nvPr/>
        </p:nvSpPr>
        <p:spPr>
          <a:xfrm rot="0">
            <a:off x="11407643" y="2143604"/>
            <a:ext cx="9466400" cy="56192"/>
          </a:xfrm>
          <a:prstGeom prst="rect">
            <a:avLst/>
          </a:prstGeom>
          <a:solidFill>
            <a:srgbClr val="000000"/>
          </a:solidFill>
        </p:spPr>
      </p:sp>
      <p:sp>
        <p:nvSpPr>
          <p:cNvPr name="TextBox 8" id="8"/>
          <p:cNvSpPr txBox="true"/>
          <p:nvPr/>
        </p:nvSpPr>
        <p:spPr>
          <a:xfrm rot="-5400000">
            <a:off x="-428810" y="7008310"/>
            <a:ext cx="3650350" cy="849630"/>
          </a:xfrm>
          <a:prstGeom prst="rect">
            <a:avLst/>
          </a:prstGeom>
        </p:spPr>
        <p:txBody>
          <a:bodyPr anchor="t" rtlCol="false" tIns="0" lIns="0" bIns="0" rIns="0">
            <a:spAutoFit/>
          </a:bodyPr>
          <a:lstStyle/>
          <a:p>
            <a:pPr>
              <a:lnSpc>
                <a:spcPts val="3359"/>
              </a:lnSpc>
            </a:pPr>
            <a:r>
              <a:rPr lang="en-US" b="false" sz="2400" i="false" spc="192">
                <a:solidFill>
                  <a:srgbClr val="000000"/>
                </a:solidFill>
                <a:latin typeface="Gidole"/>
              </a:rPr>
              <a:t>Structuring a Javascript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DADqAC0O8bE</dc:identifier>
  <dcterms:modified xsi:type="dcterms:W3CDTF">2011-08-01T06:04:30Z</dcterms:modified>
  <cp:revision>1</cp:revision>
  <dc:title>Structuring Javascript Apps</dc:title>
</cp:coreProperties>
</file>